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299" r:id="rId4"/>
    <p:sldId id="298" r:id="rId5"/>
    <p:sldId id="257" r:id="rId6"/>
    <p:sldId id="258" r:id="rId7"/>
    <p:sldId id="259" r:id="rId8"/>
    <p:sldId id="296" r:id="rId9"/>
    <p:sldId id="274" r:id="rId10"/>
    <p:sldId id="273" r:id="rId11"/>
    <p:sldId id="288" r:id="rId12"/>
    <p:sldId id="285" r:id="rId13"/>
    <p:sldId id="286" r:id="rId14"/>
    <p:sldId id="290" r:id="rId15"/>
    <p:sldId id="289" r:id="rId16"/>
    <p:sldId id="291" r:id="rId17"/>
    <p:sldId id="287" r:id="rId18"/>
    <p:sldId id="293" r:id="rId19"/>
    <p:sldId id="295" r:id="rId20"/>
    <p:sldId id="294" r:id="rId21"/>
    <p:sldId id="272" r:id="rId2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18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E2BDC7-8822-40CA-8D11-A82D098E72B4}"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s-MX"/>
        </a:p>
      </dgm:t>
    </dgm:pt>
    <dgm:pt modelId="{787E2F86-23C4-4476-AD4D-BEA18F2B6723}">
      <dgm:prSet phldrT="[Texto]" custT="1"/>
      <dgm:spPr/>
      <dgm:t>
        <a:bodyPr/>
        <a:lstStyle/>
        <a:p>
          <a:r>
            <a:rPr lang="es-MX" sz="2400" dirty="0" smtClean="0"/>
            <a:t>CONOCER AL CONSUMIDOS</a:t>
          </a:r>
          <a:endParaRPr lang="es-MX" sz="2400" dirty="0"/>
        </a:p>
      </dgm:t>
    </dgm:pt>
    <dgm:pt modelId="{BE8B4509-0135-4F04-B79F-896092CFF310}" type="parTrans" cxnId="{B122595E-2F7A-4F25-9C29-43D9270B742E}">
      <dgm:prSet/>
      <dgm:spPr/>
      <dgm:t>
        <a:bodyPr/>
        <a:lstStyle/>
        <a:p>
          <a:endParaRPr lang="es-MX"/>
        </a:p>
      </dgm:t>
    </dgm:pt>
    <dgm:pt modelId="{F4E3F1C4-FDFB-4449-9446-DAD8EE02793D}" type="sibTrans" cxnId="{B122595E-2F7A-4F25-9C29-43D9270B742E}">
      <dgm:prSet/>
      <dgm:spPr/>
      <dgm:t>
        <a:bodyPr/>
        <a:lstStyle/>
        <a:p>
          <a:endParaRPr lang="es-MX"/>
        </a:p>
      </dgm:t>
    </dgm:pt>
    <dgm:pt modelId="{ECA88E69-FA37-4B1F-AF66-99AA8873E198}">
      <dgm:prSet phldrT="[Texto]" custT="1"/>
      <dgm:spPr/>
      <dgm:t>
        <a:bodyPr/>
        <a:lstStyle/>
        <a:p>
          <a:r>
            <a:rPr lang="es-MX" sz="2400" dirty="0" smtClean="0"/>
            <a:t>DISMINUIR LOS RIESGOS</a:t>
          </a:r>
          <a:endParaRPr lang="es-MX" sz="2400" dirty="0"/>
        </a:p>
      </dgm:t>
    </dgm:pt>
    <dgm:pt modelId="{B1D4BBBE-9CBE-4654-94BC-D935CE4E1F95}" type="parTrans" cxnId="{335498F0-E5F2-48EE-878F-51A44E6F6A63}">
      <dgm:prSet/>
      <dgm:spPr/>
      <dgm:t>
        <a:bodyPr/>
        <a:lstStyle/>
        <a:p>
          <a:endParaRPr lang="es-MX"/>
        </a:p>
      </dgm:t>
    </dgm:pt>
    <dgm:pt modelId="{6C08FA56-14F4-4AA4-AC4B-771F09A46031}" type="sibTrans" cxnId="{335498F0-E5F2-48EE-878F-51A44E6F6A63}">
      <dgm:prSet/>
      <dgm:spPr/>
      <dgm:t>
        <a:bodyPr/>
        <a:lstStyle/>
        <a:p>
          <a:endParaRPr lang="es-MX"/>
        </a:p>
      </dgm:t>
    </dgm:pt>
    <dgm:pt modelId="{C80CA611-BE8E-467D-AD34-37D67DCD8515}">
      <dgm:prSet phldrT="[Texto]" custT="1"/>
      <dgm:spPr/>
      <dgm:t>
        <a:bodyPr/>
        <a:lstStyle/>
        <a:p>
          <a:r>
            <a:rPr lang="es-MX" sz="2400" dirty="0" smtClean="0"/>
            <a:t>INFORMAR Y ANALIZAR LA INFORMACION</a:t>
          </a:r>
          <a:endParaRPr lang="es-MX" sz="2400" dirty="0"/>
        </a:p>
      </dgm:t>
    </dgm:pt>
    <dgm:pt modelId="{B8491405-57A8-4A80-A3EA-0C9946F422A0}" type="parTrans" cxnId="{95282C2F-B2AD-4792-9E83-BB9A0FAAD868}">
      <dgm:prSet/>
      <dgm:spPr/>
      <dgm:t>
        <a:bodyPr/>
        <a:lstStyle/>
        <a:p>
          <a:endParaRPr lang="es-MX"/>
        </a:p>
      </dgm:t>
    </dgm:pt>
    <dgm:pt modelId="{B1A8A793-13E1-492C-8D3E-6CE622402FCD}" type="sibTrans" cxnId="{95282C2F-B2AD-4792-9E83-BB9A0FAAD868}">
      <dgm:prSet/>
      <dgm:spPr/>
      <dgm:t>
        <a:bodyPr/>
        <a:lstStyle/>
        <a:p>
          <a:endParaRPr lang="es-MX"/>
        </a:p>
      </dgm:t>
    </dgm:pt>
    <dgm:pt modelId="{F588B65F-9F50-4AD3-839B-DD2349E413F5}" type="pres">
      <dgm:prSet presAssocID="{C7E2BDC7-8822-40CA-8D11-A82D098E72B4}" presName="linear" presStyleCnt="0">
        <dgm:presLayoutVars>
          <dgm:dir/>
          <dgm:animLvl val="lvl"/>
          <dgm:resizeHandles val="exact"/>
        </dgm:presLayoutVars>
      </dgm:prSet>
      <dgm:spPr/>
      <dgm:t>
        <a:bodyPr/>
        <a:lstStyle/>
        <a:p>
          <a:endParaRPr lang="es-MX"/>
        </a:p>
      </dgm:t>
    </dgm:pt>
    <dgm:pt modelId="{95AD57AA-7A1D-4D5D-8298-B788F0C4AEAF}" type="pres">
      <dgm:prSet presAssocID="{787E2F86-23C4-4476-AD4D-BEA18F2B6723}" presName="parentLin" presStyleCnt="0"/>
      <dgm:spPr/>
      <dgm:t>
        <a:bodyPr/>
        <a:lstStyle/>
        <a:p>
          <a:endParaRPr lang="es-MX"/>
        </a:p>
      </dgm:t>
    </dgm:pt>
    <dgm:pt modelId="{F7761408-4852-43C2-BE69-656878E29B8D}" type="pres">
      <dgm:prSet presAssocID="{787E2F86-23C4-4476-AD4D-BEA18F2B6723}" presName="parentLeftMargin" presStyleLbl="node1" presStyleIdx="0" presStyleCnt="3"/>
      <dgm:spPr/>
      <dgm:t>
        <a:bodyPr/>
        <a:lstStyle/>
        <a:p>
          <a:endParaRPr lang="es-MX"/>
        </a:p>
      </dgm:t>
    </dgm:pt>
    <dgm:pt modelId="{D3DFDFAF-1CEC-435B-8D9E-A71DDB71BC82}" type="pres">
      <dgm:prSet presAssocID="{787E2F86-23C4-4476-AD4D-BEA18F2B6723}" presName="parentText" presStyleLbl="node1" presStyleIdx="0" presStyleCnt="3" custScaleX="142857">
        <dgm:presLayoutVars>
          <dgm:chMax val="0"/>
          <dgm:bulletEnabled val="1"/>
        </dgm:presLayoutVars>
      </dgm:prSet>
      <dgm:spPr/>
      <dgm:t>
        <a:bodyPr/>
        <a:lstStyle/>
        <a:p>
          <a:endParaRPr lang="es-MX"/>
        </a:p>
      </dgm:t>
    </dgm:pt>
    <dgm:pt modelId="{65E82E34-61ED-410E-8517-C2CD5E3D3DF8}" type="pres">
      <dgm:prSet presAssocID="{787E2F86-23C4-4476-AD4D-BEA18F2B6723}" presName="negativeSpace" presStyleCnt="0"/>
      <dgm:spPr/>
      <dgm:t>
        <a:bodyPr/>
        <a:lstStyle/>
        <a:p>
          <a:endParaRPr lang="es-MX"/>
        </a:p>
      </dgm:t>
    </dgm:pt>
    <dgm:pt modelId="{02EC3CA4-254E-4CFB-9AFD-1611CC33FDC5}" type="pres">
      <dgm:prSet presAssocID="{787E2F86-23C4-4476-AD4D-BEA18F2B6723}" presName="childText" presStyleLbl="conFgAcc1" presStyleIdx="0" presStyleCnt="3">
        <dgm:presLayoutVars>
          <dgm:bulletEnabled val="1"/>
        </dgm:presLayoutVars>
      </dgm:prSet>
      <dgm:spPr/>
      <dgm:t>
        <a:bodyPr/>
        <a:lstStyle/>
        <a:p>
          <a:endParaRPr lang="es-MX"/>
        </a:p>
      </dgm:t>
    </dgm:pt>
    <dgm:pt modelId="{9E1DD578-B59C-44ED-B3A2-1797958B1529}" type="pres">
      <dgm:prSet presAssocID="{F4E3F1C4-FDFB-4449-9446-DAD8EE02793D}" presName="spaceBetweenRectangles" presStyleCnt="0"/>
      <dgm:spPr/>
      <dgm:t>
        <a:bodyPr/>
        <a:lstStyle/>
        <a:p>
          <a:endParaRPr lang="es-MX"/>
        </a:p>
      </dgm:t>
    </dgm:pt>
    <dgm:pt modelId="{14F99999-9B29-4A0E-B09A-A85B54AE32D0}" type="pres">
      <dgm:prSet presAssocID="{ECA88E69-FA37-4B1F-AF66-99AA8873E198}" presName="parentLin" presStyleCnt="0"/>
      <dgm:spPr/>
      <dgm:t>
        <a:bodyPr/>
        <a:lstStyle/>
        <a:p>
          <a:endParaRPr lang="es-MX"/>
        </a:p>
      </dgm:t>
    </dgm:pt>
    <dgm:pt modelId="{90767701-60D0-4389-A39D-322130D00879}" type="pres">
      <dgm:prSet presAssocID="{ECA88E69-FA37-4B1F-AF66-99AA8873E198}" presName="parentLeftMargin" presStyleLbl="node1" presStyleIdx="0" presStyleCnt="3"/>
      <dgm:spPr/>
      <dgm:t>
        <a:bodyPr/>
        <a:lstStyle/>
        <a:p>
          <a:endParaRPr lang="es-MX"/>
        </a:p>
      </dgm:t>
    </dgm:pt>
    <dgm:pt modelId="{EBDB2E36-BA08-475A-9C35-EB70CBEF3F17}" type="pres">
      <dgm:prSet presAssocID="{ECA88E69-FA37-4B1F-AF66-99AA8873E198}" presName="parentText" presStyleLbl="node1" presStyleIdx="1" presStyleCnt="3" custScaleX="135643">
        <dgm:presLayoutVars>
          <dgm:chMax val="0"/>
          <dgm:bulletEnabled val="1"/>
        </dgm:presLayoutVars>
      </dgm:prSet>
      <dgm:spPr/>
      <dgm:t>
        <a:bodyPr/>
        <a:lstStyle/>
        <a:p>
          <a:endParaRPr lang="es-MX"/>
        </a:p>
      </dgm:t>
    </dgm:pt>
    <dgm:pt modelId="{EA1982E2-F192-4FE7-B9C0-984568EDAAB3}" type="pres">
      <dgm:prSet presAssocID="{ECA88E69-FA37-4B1F-AF66-99AA8873E198}" presName="negativeSpace" presStyleCnt="0"/>
      <dgm:spPr/>
      <dgm:t>
        <a:bodyPr/>
        <a:lstStyle/>
        <a:p>
          <a:endParaRPr lang="es-MX"/>
        </a:p>
      </dgm:t>
    </dgm:pt>
    <dgm:pt modelId="{79DDA1A0-3EDC-41E1-AE4D-FACB75CFD800}" type="pres">
      <dgm:prSet presAssocID="{ECA88E69-FA37-4B1F-AF66-99AA8873E198}" presName="childText" presStyleLbl="conFgAcc1" presStyleIdx="1" presStyleCnt="3">
        <dgm:presLayoutVars>
          <dgm:bulletEnabled val="1"/>
        </dgm:presLayoutVars>
      </dgm:prSet>
      <dgm:spPr/>
      <dgm:t>
        <a:bodyPr/>
        <a:lstStyle/>
        <a:p>
          <a:endParaRPr lang="es-MX"/>
        </a:p>
      </dgm:t>
    </dgm:pt>
    <dgm:pt modelId="{176A0244-EDD7-4414-8DF7-8E03C0BBFF91}" type="pres">
      <dgm:prSet presAssocID="{6C08FA56-14F4-4AA4-AC4B-771F09A46031}" presName="spaceBetweenRectangles" presStyleCnt="0"/>
      <dgm:spPr/>
      <dgm:t>
        <a:bodyPr/>
        <a:lstStyle/>
        <a:p>
          <a:endParaRPr lang="es-MX"/>
        </a:p>
      </dgm:t>
    </dgm:pt>
    <dgm:pt modelId="{4E05218F-BA16-4CE1-ABBC-5F6AC29EC056}" type="pres">
      <dgm:prSet presAssocID="{C80CA611-BE8E-467D-AD34-37D67DCD8515}" presName="parentLin" presStyleCnt="0"/>
      <dgm:spPr/>
      <dgm:t>
        <a:bodyPr/>
        <a:lstStyle/>
        <a:p>
          <a:endParaRPr lang="es-MX"/>
        </a:p>
      </dgm:t>
    </dgm:pt>
    <dgm:pt modelId="{F1C549BA-E3C5-4E6B-99EC-22CF7CACB1C6}" type="pres">
      <dgm:prSet presAssocID="{C80CA611-BE8E-467D-AD34-37D67DCD8515}" presName="parentLeftMargin" presStyleLbl="node1" presStyleIdx="1" presStyleCnt="3"/>
      <dgm:spPr/>
      <dgm:t>
        <a:bodyPr/>
        <a:lstStyle/>
        <a:p>
          <a:endParaRPr lang="es-MX"/>
        </a:p>
      </dgm:t>
    </dgm:pt>
    <dgm:pt modelId="{DCD16F92-EA92-41C1-8870-CDB82ADB18CD}" type="pres">
      <dgm:prSet presAssocID="{C80CA611-BE8E-467D-AD34-37D67DCD8515}" presName="parentText" presStyleLbl="node1" presStyleIdx="2" presStyleCnt="3" custScaleX="137229">
        <dgm:presLayoutVars>
          <dgm:chMax val="0"/>
          <dgm:bulletEnabled val="1"/>
        </dgm:presLayoutVars>
      </dgm:prSet>
      <dgm:spPr/>
      <dgm:t>
        <a:bodyPr/>
        <a:lstStyle/>
        <a:p>
          <a:endParaRPr lang="es-MX"/>
        </a:p>
      </dgm:t>
    </dgm:pt>
    <dgm:pt modelId="{50EE4E0A-4FA8-4103-B751-9DA2FCF55185}" type="pres">
      <dgm:prSet presAssocID="{C80CA611-BE8E-467D-AD34-37D67DCD8515}" presName="negativeSpace" presStyleCnt="0"/>
      <dgm:spPr/>
      <dgm:t>
        <a:bodyPr/>
        <a:lstStyle/>
        <a:p>
          <a:endParaRPr lang="es-MX"/>
        </a:p>
      </dgm:t>
    </dgm:pt>
    <dgm:pt modelId="{B133996B-D2E4-4681-8762-6C0ACCF2F2D0}" type="pres">
      <dgm:prSet presAssocID="{C80CA611-BE8E-467D-AD34-37D67DCD8515}" presName="childText" presStyleLbl="conFgAcc1" presStyleIdx="2" presStyleCnt="3">
        <dgm:presLayoutVars>
          <dgm:bulletEnabled val="1"/>
        </dgm:presLayoutVars>
      </dgm:prSet>
      <dgm:spPr/>
      <dgm:t>
        <a:bodyPr/>
        <a:lstStyle/>
        <a:p>
          <a:endParaRPr lang="es-MX"/>
        </a:p>
      </dgm:t>
    </dgm:pt>
  </dgm:ptLst>
  <dgm:cxnLst>
    <dgm:cxn modelId="{B122595E-2F7A-4F25-9C29-43D9270B742E}" srcId="{C7E2BDC7-8822-40CA-8D11-A82D098E72B4}" destId="{787E2F86-23C4-4476-AD4D-BEA18F2B6723}" srcOrd="0" destOrd="0" parTransId="{BE8B4509-0135-4F04-B79F-896092CFF310}" sibTransId="{F4E3F1C4-FDFB-4449-9446-DAD8EE02793D}"/>
    <dgm:cxn modelId="{40FF6D3D-B212-42E2-B786-01D2133D11B4}" type="presOf" srcId="{787E2F86-23C4-4476-AD4D-BEA18F2B6723}" destId="{D3DFDFAF-1CEC-435B-8D9E-A71DDB71BC82}" srcOrd="1" destOrd="0" presId="urn:microsoft.com/office/officeart/2005/8/layout/list1"/>
    <dgm:cxn modelId="{95282C2F-B2AD-4792-9E83-BB9A0FAAD868}" srcId="{C7E2BDC7-8822-40CA-8D11-A82D098E72B4}" destId="{C80CA611-BE8E-467D-AD34-37D67DCD8515}" srcOrd="2" destOrd="0" parTransId="{B8491405-57A8-4A80-A3EA-0C9946F422A0}" sibTransId="{B1A8A793-13E1-492C-8D3E-6CE622402FCD}"/>
    <dgm:cxn modelId="{762D259C-F5C1-44D0-A016-ADFA7C8DF2ED}" type="presOf" srcId="{ECA88E69-FA37-4B1F-AF66-99AA8873E198}" destId="{EBDB2E36-BA08-475A-9C35-EB70CBEF3F17}" srcOrd="1" destOrd="0" presId="urn:microsoft.com/office/officeart/2005/8/layout/list1"/>
    <dgm:cxn modelId="{C7AE786E-0341-48B2-B407-3999EDAC3304}" type="presOf" srcId="{C80CA611-BE8E-467D-AD34-37D67DCD8515}" destId="{DCD16F92-EA92-41C1-8870-CDB82ADB18CD}" srcOrd="1" destOrd="0" presId="urn:microsoft.com/office/officeart/2005/8/layout/list1"/>
    <dgm:cxn modelId="{34F95BFA-25B6-40D8-B67D-46C1A5DD1F43}" type="presOf" srcId="{C80CA611-BE8E-467D-AD34-37D67DCD8515}" destId="{F1C549BA-E3C5-4E6B-99EC-22CF7CACB1C6}" srcOrd="0" destOrd="0" presId="urn:microsoft.com/office/officeart/2005/8/layout/list1"/>
    <dgm:cxn modelId="{79905189-17DF-444A-A7D6-8943BA3074E9}" type="presOf" srcId="{C7E2BDC7-8822-40CA-8D11-A82D098E72B4}" destId="{F588B65F-9F50-4AD3-839B-DD2349E413F5}" srcOrd="0" destOrd="0" presId="urn:microsoft.com/office/officeart/2005/8/layout/list1"/>
    <dgm:cxn modelId="{335498F0-E5F2-48EE-878F-51A44E6F6A63}" srcId="{C7E2BDC7-8822-40CA-8D11-A82D098E72B4}" destId="{ECA88E69-FA37-4B1F-AF66-99AA8873E198}" srcOrd="1" destOrd="0" parTransId="{B1D4BBBE-9CBE-4654-94BC-D935CE4E1F95}" sibTransId="{6C08FA56-14F4-4AA4-AC4B-771F09A46031}"/>
    <dgm:cxn modelId="{7B1AE2A9-29A6-45E4-8F26-AF8F5711815D}" type="presOf" srcId="{ECA88E69-FA37-4B1F-AF66-99AA8873E198}" destId="{90767701-60D0-4389-A39D-322130D00879}" srcOrd="0" destOrd="0" presId="urn:microsoft.com/office/officeart/2005/8/layout/list1"/>
    <dgm:cxn modelId="{7D6F842D-567A-45B6-BE2F-694FB499E6C1}" type="presOf" srcId="{787E2F86-23C4-4476-AD4D-BEA18F2B6723}" destId="{F7761408-4852-43C2-BE69-656878E29B8D}" srcOrd="0" destOrd="0" presId="urn:microsoft.com/office/officeart/2005/8/layout/list1"/>
    <dgm:cxn modelId="{6282F1D5-87B1-4FE4-9844-70F080970931}" type="presParOf" srcId="{F588B65F-9F50-4AD3-839B-DD2349E413F5}" destId="{95AD57AA-7A1D-4D5D-8298-B788F0C4AEAF}" srcOrd="0" destOrd="0" presId="urn:microsoft.com/office/officeart/2005/8/layout/list1"/>
    <dgm:cxn modelId="{7801D365-6CC1-4142-A59E-D48A71C9B185}" type="presParOf" srcId="{95AD57AA-7A1D-4D5D-8298-B788F0C4AEAF}" destId="{F7761408-4852-43C2-BE69-656878E29B8D}" srcOrd="0" destOrd="0" presId="urn:microsoft.com/office/officeart/2005/8/layout/list1"/>
    <dgm:cxn modelId="{37A8A4B1-E97B-4387-9631-11ABBFA2FD57}" type="presParOf" srcId="{95AD57AA-7A1D-4D5D-8298-B788F0C4AEAF}" destId="{D3DFDFAF-1CEC-435B-8D9E-A71DDB71BC82}" srcOrd="1" destOrd="0" presId="urn:microsoft.com/office/officeart/2005/8/layout/list1"/>
    <dgm:cxn modelId="{AEED3DAE-5031-4E63-B8FF-973F21C071EA}" type="presParOf" srcId="{F588B65F-9F50-4AD3-839B-DD2349E413F5}" destId="{65E82E34-61ED-410E-8517-C2CD5E3D3DF8}" srcOrd="1" destOrd="0" presId="urn:microsoft.com/office/officeart/2005/8/layout/list1"/>
    <dgm:cxn modelId="{477F24C1-69AD-4CE1-9A44-D203B6681605}" type="presParOf" srcId="{F588B65F-9F50-4AD3-839B-DD2349E413F5}" destId="{02EC3CA4-254E-4CFB-9AFD-1611CC33FDC5}" srcOrd="2" destOrd="0" presId="urn:microsoft.com/office/officeart/2005/8/layout/list1"/>
    <dgm:cxn modelId="{66869422-76C5-4CF8-88F2-7F7FF37143D3}" type="presParOf" srcId="{F588B65F-9F50-4AD3-839B-DD2349E413F5}" destId="{9E1DD578-B59C-44ED-B3A2-1797958B1529}" srcOrd="3" destOrd="0" presId="urn:microsoft.com/office/officeart/2005/8/layout/list1"/>
    <dgm:cxn modelId="{A17CDB6F-DBC9-4292-AB47-42B0BC576F61}" type="presParOf" srcId="{F588B65F-9F50-4AD3-839B-DD2349E413F5}" destId="{14F99999-9B29-4A0E-B09A-A85B54AE32D0}" srcOrd="4" destOrd="0" presId="urn:microsoft.com/office/officeart/2005/8/layout/list1"/>
    <dgm:cxn modelId="{706F1F6D-4D74-457C-904A-29AB753EF992}" type="presParOf" srcId="{14F99999-9B29-4A0E-B09A-A85B54AE32D0}" destId="{90767701-60D0-4389-A39D-322130D00879}" srcOrd="0" destOrd="0" presId="urn:microsoft.com/office/officeart/2005/8/layout/list1"/>
    <dgm:cxn modelId="{17B06695-02E7-441F-BF67-ADA4B2627469}" type="presParOf" srcId="{14F99999-9B29-4A0E-B09A-A85B54AE32D0}" destId="{EBDB2E36-BA08-475A-9C35-EB70CBEF3F17}" srcOrd="1" destOrd="0" presId="urn:microsoft.com/office/officeart/2005/8/layout/list1"/>
    <dgm:cxn modelId="{1D868A4F-EF33-484B-99F6-C5CBAD71A80E}" type="presParOf" srcId="{F588B65F-9F50-4AD3-839B-DD2349E413F5}" destId="{EA1982E2-F192-4FE7-B9C0-984568EDAAB3}" srcOrd="5" destOrd="0" presId="urn:microsoft.com/office/officeart/2005/8/layout/list1"/>
    <dgm:cxn modelId="{65E6DE33-D7E6-4FFC-9C7C-B68B9F1989D3}" type="presParOf" srcId="{F588B65F-9F50-4AD3-839B-DD2349E413F5}" destId="{79DDA1A0-3EDC-41E1-AE4D-FACB75CFD800}" srcOrd="6" destOrd="0" presId="urn:microsoft.com/office/officeart/2005/8/layout/list1"/>
    <dgm:cxn modelId="{7B8181FD-1A12-40B7-8DFC-ED8E5D93047D}" type="presParOf" srcId="{F588B65F-9F50-4AD3-839B-DD2349E413F5}" destId="{176A0244-EDD7-4414-8DF7-8E03C0BBFF91}" srcOrd="7" destOrd="0" presId="urn:microsoft.com/office/officeart/2005/8/layout/list1"/>
    <dgm:cxn modelId="{AEEED84F-37AC-4EFD-8BE4-775302345B4E}" type="presParOf" srcId="{F588B65F-9F50-4AD3-839B-DD2349E413F5}" destId="{4E05218F-BA16-4CE1-ABBC-5F6AC29EC056}" srcOrd="8" destOrd="0" presId="urn:microsoft.com/office/officeart/2005/8/layout/list1"/>
    <dgm:cxn modelId="{8632113B-8794-4BD8-AFEA-A81DE7B52F9E}" type="presParOf" srcId="{4E05218F-BA16-4CE1-ABBC-5F6AC29EC056}" destId="{F1C549BA-E3C5-4E6B-99EC-22CF7CACB1C6}" srcOrd="0" destOrd="0" presId="urn:microsoft.com/office/officeart/2005/8/layout/list1"/>
    <dgm:cxn modelId="{9211ABCD-C66F-490F-8734-0F9AD1E2D2F6}" type="presParOf" srcId="{4E05218F-BA16-4CE1-ABBC-5F6AC29EC056}" destId="{DCD16F92-EA92-41C1-8870-CDB82ADB18CD}" srcOrd="1" destOrd="0" presId="urn:microsoft.com/office/officeart/2005/8/layout/list1"/>
    <dgm:cxn modelId="{71B6BC06-9725-4329-9964-B13BAB40A602}" type="presParOf" srcId="{F588B65F-9F50-4AD3-839B-DD2349E413F5}" destId="{50EE4E0A-4FA8-4103-B751-9DA2FCF55185}" srcOrd="9" destOrd="0" presId="urn:microsoft.com/office/officeart/2005/8/layout/list1"/>
    <dgm:cxn modelId="{511DE89C-064A-4A97-9962-DBC61764E036}" type="presParOf" srcId="{F588B65F-9F50-4AD3-839B-DD2349E413F5}" destId="{B133996B-D2E4-4681-8762-6C0ACCF2F2D0}"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B19FBAB-BA8F-448D-A939-6910DB64387F}" type="doc">
      <dgm:prSet loTypeId="urn:microsoft.com/office/officeart/2005/8/layout/list1" loCatId="list" qsTypeId="urn:microsoft.com/office/officeart/2005/8/quickstyle/simple1" qsCatId="simple" csTypeId="urn:microsoft.com/office/officeart/2005/8/colors/colorful5" csCatId="colorful" phldr="1"/>
      <dgm:spPr/>
      <dgm:t>
        <a:bodyPr/>
        <a:lstStyle/>
        <a:p>
          <a:endParaRPr lang="es-MX"/>
        </a:p>
      </dgm:t>
    </dgm:pt>
    <dgm:pt modelId="{104F7038-C443-471C-867D-179A2DC104B7}">
      <dgm:prSet phldrT="[Texto]" custT="1"/>
      <dgm:spPr/>
      <dgm:t>
        <a:bodyPr/>
        <a:lstStyle/>
        <a:p>
          <a:r>
            <a:rPr lang="es-MX" sz="1800" dirty="0" smtClean="0"/>
            <a:t>Identificación y evaluación de las oportunidades.</a:t>
          </a:r>
          <a:endParaRPr lang="es-MX" sz="1800" dirty="0"/>
        </a:p>
      </dgm:t>
    </dgm:pt>
    <dgm:pt modelId="{5B57FC97-4577-4653-A5F5-9739F994C518}" type="parTrans" cxnId="{304D95AA-DD7E-4622-8332-6A792E5C791C}">
      <dgm:prSet/>
      <dgm:spPr/>
      <dgm:t>
        <a:bodyPr/>
        <a:lstStyle/>
        <a:p>
          <a:endParaRPr lang="es-MX"/>
        </a:p>
      </dgm:t>
    </dgm:pt>
    <dgm:pt modelId="{47BD842A-2F7E-4000-A160-05FA93A337C4}" type="sibTrans" cxnId="{304D95AA-DD7E-4622-8332-6A792E5C791C}">
      <dgm:prSet/>
      <dgm:spPr/>
      <dgm:t>
        <a:bodyPr/>
        <a:lstStyle/>
        <a:p>
          <a:endParaRPr lang="es-MX"/>
        </a:p>
      </dgm:t>
    </dgm:pt>
    <dgm:pt modelId="{6D3E470F-6BC3-4E84-A42D-CA5B25AC74DF}">
      <dgm:prSet phldrT="[Texto]" custT="1"/>
      <dgm:spPr/>
      <dgm:t>
        <a:bodyPr/>
        <a:lstStyle/>
        <a:p>
          <a:r>
            <a:rPr lang="es-MX" sz="1800" dirty="0" smtClean="0"/>
            <a:t>Análisis de segmentos de mercados y selección del mercado meta</a:t>
          </a:r>
          <a:endParaRPr lang="es-MX" sz="1800" dirty="0"/>
        </a:p>
      </dgm:t>
    </dgm:pt>
    <dgm:pt modelId="{0A3612B9-A104-44AF-BEA8-78BF353BE486}" type="parTrans" cxnId="{AF66AFB8-358C-4C1E-BCC4-C9A8C31C538B}">
      <dgm:prSet/>
      <dgm:spPr/>
      <dgm:t>
        <a:bodyPr/>
        <a:lstStyle/>
        <a:p>
          <a:endParaRPr lang="es-MX"/>
        </a:p>
      </dgm:t>
    </dgm:pt>
    <dgm:pt modelId="{4D201191-1AF6-42D8-B752-D7001313556B}" type="sibTrans" cxnId="{AF66AFB8-358C-4C1E-BCC4-C9A8C31C538B}">
      <dgm:prSet/>
      <dgm:spPr/>
      <dgm:t>
        <a:bodyPr/>
        <a:lstStyle/>
        <a:p>
          <a:endParaRPr lang="es-MX"/>
        </a:p>
      </dgm:t>
    </dgm:pt>
    <dgm:pt modelId="{ACAB26CA-3985-4ADC-A494-70562A0B5ADD}">
      <dgm:prSet phldrT="[Texto]" custT="1"/>
      <dgm:spPr/>
      <dgm:t>
        <a:bodyPr/>
        <a:lstStyle/>
        <a:p>
          <a:r>
            <a:rPr lang="es-MX" sz="1800" dirty="0" smtClean="0"/>
            <a:t>Planeación y ejecución de una combinación de estrategias de mercadotecnia que satisfagan las necesidades de los clientes y cumpla con los objetivos de la organización.</a:t>
          </a:r>
          <a:endParaRPr lang="es-MX" sz="1800" dirty="0"/>
        </a:p>
      </dgm:t>
    </dgm:pt>
    <dgm:pt modelId="{7C82FA56-4004-45F8-9D9F-8328A6EB6BC2}" type="parTrans" cxnId="{806FF61F-8376-45B2-9950-9AC5E8C0E6EB}">
      <dgm:prSet/>
      <dgm:spPr/>
      <dgm:t>
        <a:bodyPr/>
        <a:lstStyle/>
        <a:p>
          <a:endParaRPr lang="es-MX"/>
        </a:p>
      </dgm:t>
    </dgm:pt>
    <dgm:pt modelId="{E57843ED-6054-41FE-AE54-27400F183889}" type="sibTrans" cxnId="{806FF61F-8376-45B2-9950-9AC5E8C0E6EB}">
      <dgm:prSet/>
      <dgm:spPr/>
      <dgm:t>
        <a:bodyPr/>
        <a:lstStyle/>
        <a:p>
          <a:endParaRPr lang="es-MX"/>
        </a:p>
      </dgm:t>
    </dgm:pt>
    <dgm:pt modelId="{C46D6508-C472-4F63-B45A-04F86B720C5B}">
      <dgm:prSet phldrT="[Texto]" custT="1"/>
      <dgm:spPr/>
      <dgm:t>
        <a:bodyPr/>
        <a:lstStyle/>
        <a:p>
          <a:r>
            <a:rPr lang="es-MX" sz="1800" dirty="0" smtClean="0"/>
            <a:t>Análisis del rendimiento de las estrategias de mercadotecnia.</a:t>
          </a:r>
          <a:endParaRPr lang="es-MX" sz="1800" dirty="0"/>
        </a:p>
      </dgm:t>
    </dgm:pt>
    <dgm:pt modelId="{8CF6514A-076E-4972-A65C-34E427840E15}" type="parTrans" cxnId="{D946E7AF-9D8F-442C-BF2B-9B751467C22B}">
      <dgm:prSet/>
      <dgm:spPr/>
      <dgm:t>
        <a:bodyPr/>
        <a:lstStyle/>
        <a:p>
          <a:endParaRPr lang="es-MX"/>
        </a:p>
      </dgm:t>
    </dgm:pt>
    <dgm:pt modelId="{3F1E0221-2ADC-4819-AFD0-FEDA14CF6D3D}" type="sibTrans" cxnId="{D946E7AF-9D8F-442C-BF2B-9B751467C22B}">
      <dgm:prSet/>
      <dgm:spPr/>
      <dgm:t>
        <a:bodyPr/>
        <a:lstStyle/>
        <a:p>
          <a:endParaRPr lang="es-MX"/>
        </a:p>
      </dgm:t>
    </dgm:pt>
    <dgm:pt modelId="{51C72DE1-096A-4429-AB49-3D7E8BF7EAA3}" type="pres">
      <dgm:prSet presAssocID="{9B19FBAB-BA8F-448D-A939-6910DB64387F}" presName="linear" presStyleCnt="0">
        <dgm:presLayoutVars>
          <dgm:dir/>
          <dgm:animLvl val="lvl"/>
          <dgm:resizeHandles val="exact"/>
        </dgm:presLayoutVars>
      </dgm:prSet>
      <dgm:spPr/>
      <dgm:t>
        <a:bodyPr/>
        <a:lstStyle/>
        <a:p>
          <a:endParaRPr lang="es-MX"/>
        </a:p>
      </dgm:t>
    </dgm:pt>
    <dgm:pt modelId="{9AAF97CF-49DB-43F5-BCC5-D84BCB8947C8}" type="pres">
      <dgm:prSet presAssocID="{104F7038-C443-471C-867D-179A2DC104B7}" presName="parentLin" presStyleCnt="0"/>
      <dgm:spPr/>
    </dgm:pt>
    <dgm:pt modelId="{D4AEE2FC-A04D-48BF-B3D1-14629F783381}" type="pres">
      <dgm:prSet presAssocID="{104F7038-C443-471C-867D-179A2DC104B7}" presName="parentLeftMargin" presStyleLbl="node1" presStyleIdx="0" presStyleCnt="4"/>
      <dgm:spPr/>
      <dgm:t>
        <a:bodyPr/>
        <a:lstStyle/>
        <a:p>
          <a:endParaRPr lang="es-MX"/>
        </a:p>
      </dgm:t>
    </dgm:pt>
    <dgm:pt modelId="{BBDECBBB-D93C-4B0C-BAF5-73FB5CBB7081}" type="pres">
      <dgm:prSet presAssocID="{104F7038-C443-471C-867D-179A2DC104B7}" presName="parentText" presStyleLbl="node1" presStyleIdx="0" presStyleCnt="4" custScaleX="133812">
        <dgm:presLayoutVars>
          <dgm:chMax val="0"/>
          <dgm:bulletEnabled val="1"/>
        </dgm:presLayoutVars>
      </dgm:prSet>
      <dgm:spPr/>
      <dgm:t>
        <a:bodyPr/>
        <a:lstStyle/>
        <a:p>
          <a:endParaRPr lang="es-MX"/>
        </a:p>
      </dgm:t>
    </dgm:pt>
    <dgm:pt modelId="{4F631BEC-E0DA-4F0F-AC21-A0B6CFCFB2F7}" type="pres">
      <dgm:prSet presAssocID="{104F7038-C443-471C-867D-179A2DC104B7}" presName="negativeSpace" presStyleCnt="0"/>
      <dgm:spPr/>
    </dgm:pt>
    <dgm:pt modelId="{56986179-783F-4E98-AB9E-14C17F1BDBAD}" type="pres">
      <dgm:prSet presAssocID="{104F7038-C443-471C-867D-179A2DC104B7}" presName="childText" presStyleLbl="conFgAcc1" presStyleIdx="0" presStyleCnt="4">
        <dgm:presLayoutVars>
          <dgm:bulletEnabled val="1"/>
        </dgm:presLayoutVars>
      </dgm:prSet>
      <dgm:spPr/>
    </dgm:pt>
    <dgm:pt modelId="{0600FC85-830B-4A38-B907-D5D268BC30DF}" type="pres">
      <dgm:prSet presAssocID="{47BD842A-2F7E-4000-A160-05FA93A337C4}" presName="spaceBetweenRectangles" presStyleCnt="0"/>
      <dgm:spPr/>
    </dgm:pt>
    <dgm:pt modelId="{F43DBA14-BC3C-4711-A586-C064349727FC}" type="pres">
      <dgm:prSet presAssocID="{6D3E470F-6BC3-4E84-A42D-CA5B25AC74DF}" presName="parentLin" presStyleCnt="0"/>
      <dgm:spPr/>
    </dgm:pt>
    <dgm:pt modelId="{B09AF8A8-2A69-4FE6-95EC-94CFC98ADEEE}" type="pres">
      <dgm:prSet presAssocID="{6D3E470F-6BC3-4E84-A42D-CA5B25AC74DF}" presName="parentLeftMargin" presStyleLbl="node1" presStyleIdx="0" presStyleCnt="4"/>
      <dgm:spPr/>
      <dgm:t>
        <a:bodyPr/>
        <a:lstStyle/>
        <a:p>
          <a:endParaRPr lang="es-MX"/>
        </a:p>
      </dgm:t>
    </dgm:pt>
    <dgm:pt modelId="{3CB3C0B0-DB59-4444-8EC2-C6A8DCB302B8}" type="pres">
      <dgm:prSet presAssocID="{6D3E470F-6BC3-4E84-A42D-CA5B25AC74DF}" presName="parentText" presStyleLbl="node1" presStyleIdx="1" presStyleCnt="4" custScaleX="133812">
        <dgm:presLayoutVars>
          <dgm:chMax val="0"/>
          <dgm:bulletEnabled val="1"/>
        </dgm:presLayoutVars>
      </dgm:prSet>
      <dgm:spPr/>
      <dgm:t>
        <a:bodyPr/>
        <a:lstStyle/>
        <a:p>
          <a:endParaRPr lang="es-MX"/>
        </a:p>
      </dgm:t>
    </dgm:pt>
    <dgm:pt modelId="{B64B0F16-53C0-4C7A-A863-6847CC84A998}" type="pres">
      <dgm:prSet presAssocID="{6D3E470F-6BC3-4E84-A42D-CA5B25AC74DF}" presName="negativeSpace" presStyleCnt="0"/>
      <dgm:spPr/>
    </dgm:pt>
    <dgm:pt modelId="{24217389-2652-4FBF-972D-F0EC618D142D}" type="pres">
      <dgm:prSet presAssocID="{6D3E470F-6BC3-4E84-A42D-CA5B25AC74DF}" presName="childText" presStyleLbl="conFgAcc1" presStyleIdx="1" presStyleCnt="4">
        <dgm:presLayoutVars>
          <dgm:bulletEnabled val="1"/>
        </dgm:presLayoutVars>
      </dgm:prSet>
      <dgm:spPr/>
    </dgm:pt>
    <dgm:pt modelId="{1D89259C-6AB1-4C57-8204-43273FDCE1D8}" type="pres">
      <dgm:prSet presAssocID="{4D201191-1AF6-42D8-B752-D7001313556B}" presName="spaceBetweenRectangles" presStyleCnt="0"/>
      <dgm:spPr/>
    </dgm:pt>
    <dgm:pt modelId="{14D266DE-1918-4B7C-8398-7248C9F2ED80}" type="pres">
      <dgm:prSet presAssocID="{ACAB26CA-3985-4ADC-A494-70562A0B5ADD}" presName="parentLin" presStyleCnt="0"/>
      <dgm:spPr/>
    </dgm:pt>
    <dgm:pt modelId="{81CD5B34-7FEE-443C-81C6-E1E389247176}" type="pres">
      <dgm:prSet presAssocID="{ACAB26CA-3985-4ADC-A494-70562A0B5ADD}" presName="parentLeftMargin" presStyleLbl="node1" presStyleIdx="1" presStyleCnt="4"/>
      <dgm:spPr/>
      <dgm:t>
        <a:bodyPr/>
        <a:lstStyle/>
        <a:p>
          <a:endParaRPr lang="es-MX"/>
        </a:p>
      </dgm:t>
    </dgm:pt>
    <dgm:pt modelId="{18CD4330-23F2-49EB-B831-6CDF79D99892}" type="pres">
      <dgm:prSet presAssocID="{ACAB26CA-3985-4ADC-A494-70562A0B5ADD}" presName="parentText" presStyleLbl="node1" presStyleIdx="2" presStyleCnt="4" custScaleX="133812">
        <dgm:presLayoutVars>
          <dgm:chMax val="0"/>
          <dgm:bulletEnabled val="1"/>
        </dgm:presLayoutVars>
      </dgm:prSet>
      <dgm:spPr/>
      <dgm:t>
        <a:bodyPr/>
        <a:lstStyle/>
        <a:p>
          <a:endParaRPr lang="es-MX"/>
        </a:p>
      </dgm:t>
    </dgm:pt>
    <dgm:pt modelId="{504D67B9-F48B-4246-9DFF-5483535489BA}" type="pres">
      <dgm:prSet presAssocID="{ACAB26CA-3985-4ADC-A494-70562A0B5ADD}" presName="negativeSpace" presStyleCnt="0"/>
      <dgm:spPr/>
    </dgm:pt>
    <dgm:pt modelId="{5508865B-968C-49BE-AB44-10A82F689275}" type="pres">
      <dgm:prSet presAssocID="{ACAB26CA-3985-4ADC-A494-70562A0B5ADD}" presName="childText" presStyleLbl="conFgAcc1" presStyleIdx="2" presStyleCnt="4">
        <dgm:presLayoutVars>
          <dgm:bulletEnabled val="1"/>
        </dgm:presLayoutVars>
      </dgm:prSet>
      <dgm:spPr/>
    </dgm:pt>
    <dgm:pt modelId="{360C6ACE-800E-4388-958D-2F484DD3A5C7}" type="pres">
      <dgm:prSet presAssocID="{E57843ED-6054-41FE-AE54-27400F183889}" presName="spaceBetweenRectangles" presStyleCnt="0"/>
      <dgm:spPr/>
    </dgm:pt>
    <dgm:pt modelId="{B08E3E23-775C-4F64-9AE7-77D9710A4C19}" type="pres">
      <dgm:prSet presAssocID="{C46D6508-C472-4F63-B45A-04F86B720C5B}" presName="parentLin" presStyleCnt="0"/>
      <dgm:spPr/>
    </dgm:pt>
    <dgm:pt modelId="{2C767A6D-225B-4B16-9D29-1716785B3F6A}" type="pres">
      <dgm:prSet presAssocID="{C46D6508-C472-4F63-B45A-04F86B720C5B}" presName="parentLeftMargin" presStyleLbl="node1" presStyleIdx="2" presStyleCnt="4"/>
      <dgm:spPr/>
      <dgm:t>
        <a:bodyPr/>
        <a:lstStyle/>
        <a:p>
          <a:endParaRPr lang="es-MX"/>
        </a:p>
      </dgm:t>
    </dgm:pt>
    <dgm:pt modelId="{5157FAF2-6138-492E-9D5A-AC5418BA2E5C}" type="pres">
      <dgm:prSet presAssocID="{C46D6508-C472-4F63-B45A-04F86B720C5B}" presName="parentText" presStyleLbl="node1" presStyleIdx="3" presStyleCnt="4" custScaleX="133812">
        <dgm:presLayoutVars>
          <dgm:chMax val="0"/>
          <dgm:bulletEnabled val="1"/>
        </dgm:presLayoutVars>
      </dgm:prSet>
      <dgm:spPr/>
      <dgm:t>
        <a:bodyPr/>
        <a:lstStyle/>
        <a:p>
          <a:endParaRPr lang="es-MX"/>
        </a:p>
      </dgm:t>
    </dgm:pt>
    <dgm:pt modelId="{0E75A70C-7E60-44E2-86B1-46AAD406C677}" type="pres">
      <dgm:prSet presAssocID="{C46D6508-C472-4F63-B45A-04F86B720C5B}" presName="negativeSpace" presStyleCnt="0"/>
      <dgm:spPr/>
    </dgm:pt>
    <dgm:pt modelId="{2A3DD045-1A28-45D4-98A2-31815E2D8AF3}" type="pres">
      <dgm:prSet presAssocID="{C46D6508-C472-4F63-B45A-04F86B720C5B}" presName="childText" presStyleLbl="conFgAcc1" presStyleIdx="3" presStyleCnt="4">
        <dgm:presLayoutVars>
          <dgm:bulletEnabled val="1"/>
        </dgm:presLayoutVars>
      </dgm:prSet>
      <dgm:spPr/>
    </dgm:pt>
  </dgm:ptLst>
  <dgm:cxnLst>
    <dgm:cxn modelId="{5DF459CC-E752-4637-9B72-61F60855051E}" type="presOf" srcId="{C46D6508-C472-4F63-B45A-04F86B720C5B}" destId="{2C767A6D-225B-4B16-9D29-1716785B3F6A}" srcOrd="0" destOrd="0" presId="urn:microsoft.com/office/officeart/2005/8/layout/list1"/>
    <dgm:cxn modelId="{AF66AFB8-358C-4C1E-BCC4-C9A8C31C538B}" srcId="{9B19FBAB-BA8F-448D-A939-6910DB64387F}" destId="{6D3E470F-6BC3-4E84-A42D-CA5B25AC74DF}" srcOrd="1" destOrd="0" parTransId="{0A3612B9-A104-44AF-BEA8-78BF353BE486}" sibTransId="{4D201191-1AF6-42D8-B752-D7001313556B}"/>
    <dgm:cxn modelId="{CE13CE0A-050E-4515-8A28-0CF849941964}" type="presOf" srcId="{ACAB26CA-3985-4ADC-A494-70562A0B5ADD}" destId="{18CD4330-23F2-49EB-B831-6CDF79D99892}" srcOrd="1" destOrd="0" presId="urn:microsoft.com/office/officeart/2005/8/layout/list1"/>
    <dgm:cxn modelId="{BB5E3ED8-B245-491C-965E-54F103C035BC}" type="presOf" srcId="{6D3E470F-6BC3-4E84-A42D-CA5B25AC74DF}" destId="{3CB3C0B0-DB59-4444-8EC2-C6A8DCB302B8}" srcOrd="1" destOrd="0" presId="urn:microsoft.com/office/officeart/2005/8/layout/list1"/>
    <dgm:cxn modelId="{304D95AA-DD7E-4622-8332-6A792E5C791C}" srcId="{9B19FBAB-BA8F-448D-A939-6910DB64387F}" destId="{104F7038-C443-471C-867D-179A2DC104B7}" srcOrd="0" destOrd="0" parTransId="{5B57FC97-4577-4653-A5F5-9739F994C518}" sibTransId="{47BD842A-2F7E-4000-A160-05FA93A337C4}"/>
    <dgm:cxn modelId="{DE5F6D4D-CA12-4A5E-B9BC-5E43E01A3DBB}" type="presOf" srcId="{ACAB26CA-3985-4ADC-A494-70562A0B5ADD}" destId="{81CD5B34-7FEE-443C-81C6-E1E389247176}" srcOrd="0" destOrd="0" presId="urn:microsoft.com/office/officeart/2005/8/layout/list1"/>
    <dgm:cxn modelId="{ABFFA7E0-0606-4D9D-BC5E-43D06B16493B}" type="presOf" srcId="{6D3E470F-6BC3-4E84-A42D-CA5B25AC74DF}" destId="{B09AF8A8-2A69-4FE6-95EC-94CFC98ADEEE}" srcOrd="0" destOrd="0" presId="urn:microsoft.com/office/officeart/2005/8/layout/list1"/>
    <dgm:cxn modelId="{D946E7AF-9D8F-442C-BF2B-9B751467C22B}" srcId="{9B19FBAB-BA8F-448D-A939-6910DB64387F}" destId="{C46D6508-C472-4F63-B45A-04F86B720C5B}" srcOrd="3" destOrd="0" parTransId="{8CF6514A-076E-4972-A65C-34E427840E15}" sibTransId="{3F1E0221-2ADC-4819-AFD0-FEDA14CF6D3D}"/>
    <dgm:cxn modelId="{55FD52A0-4417-46FB-906D-5121FE06BFC5}" type="presOf" srcId="{104F7038-C443-471C-867D-179A2DC104B7}" destId="{BBDECBBB-D93C-4B0C-BAF5-73FB5CBB7081}" srcOrd="1" destOrd="0" presId="urn:microsoft.com/office/officeart/2005/8/layout/list1"/>
    <dgm:cxn modelId="{F7208A5A-3791-42E1-9584-842C9CA28DBA}" type="presOf" srcId="{C46D6508-C472-4F63-B45A-04F86B720C5B}" destId="{5157FAF2-6138-492E-9D5A-AC5418BA2E5C}" srcOrd="1" destOrd="0" presId="urn:microsoft.com/office/officeart/2005/8/layout/list1"/>
    <dgm:cxn modelId="{C9B7DE40-4C0A-4A56-8C3E-C3F9EF36E884}" type="presOf" srcId="{104F7038-C443-471C-867D-179A2DC104B7}" destId="{D4AEE2FC-A04D-48BF-B3D1-14629F783381}" srcOrd="0" destOrd="0" presId="urn:microsoft.com/office/officeart/2005/8/layout/list1"/>
    <dgm:cxn modelId="{806FF61F-8376-45B2-9950-9AC5E8C0E6EB}" srcId="{9B19FBAB-BA8F-448D-A939-6910DB64387F}" destId="{ACAB26CA-3985-4ADC-A494-70562A0B5ADD}" srcOrd="2" destOrd="0" parTransId="{7C82FA56-4004-45F8-9D9F-8328A6EB6BC2}" sibTransId="{E57843ED-6054-41FE-AE54-27400F183889}"/>
    <dgm:cxn modelId="{BECB2BE9-722D-4947-99AE-CBF21B52ECB7}" type="presOf" srcId="{9B19FBAB-BA8F-448D-A939-6910DB64387F}" destId="{51C72DE1-096A-4429-AB49-3D7E8BF7EAA3}" srcOrd="0" destOrd="0" presId="urn:microsoft.com/office/officeart/2005/8/layout/list1"/>
    <dgm:cxn modelId="{935B61CF-4DAE-4DEB-B880-3449ADB94BA5}" type="presParOf" srcId="{51C72DE1-096A-4429-AB49-3D7E8BF7EAA3}" destId="{9AAF97CF-49DB-43F5-BCC5-D84BCB8947C8}" srcOrd="0" destOrd="0" presId="urn:microsoft.com/office/officeart/2005/8/layout/list1"/>
    <dgm:cxn modelId="{2873B97C-2FBA-4938-B492-95A707628EE7}" type="presParOf" srcId="{9AAF97CF-49DB-43F5-BCC5-D84BCB8947C8}" destId="{D4AEE2FC-A04D-48BF-B3D1-14629F783381}" srcOrd="0" destOrd="0" presId="urn:microsoft.com/office/officeart/2005/8/layout/list1"/>
    <dgm:cxn modelId="{0DB9DEC3-DF62-4581-B940-04E5309CF44C}" type="presParOf" srcId="{9AAF97CF-49DB-43F5-BCC5-D84BCB8947C8}" destId="{BBDECBBB-D93C-4B0C-BAF5-73FB5CBB7081}" srcOrd="1" destOrd="0" presId="urn:microsoft.com/office/officeart/2005/8/layout/list1"/>
    <dgm:cxn modelId="{EA10AD5F-6EF7-4476-854B-8BB8EB6C9667}" type="presParOf" srcId="{51C72DE1-096A-4429-AB49-3D7E8BF7EAA3}" destId="{4F631BEC-E0DA-4F0F-AC21-A0B6CFCFB2F7}" srcOrd="1" destOrd="0" presId="urn:microsoft.com/office/officeart/2005/8/layout/list1"/>
    <dgm:cxn modelId="{0E1F18E2-A632-49DC-B5DE-13D3EBE780A7}" type="presParOf" srcId="{51C72DE1-096A-4429-AB49-3D7E8BF7EAA3}" destId="{56986179-783F-4E98-AB9E-14C17F1BDBAD}" srcOrd="2" destOrd="0" presId="urn:microsoft.com/office/officeart/2005/8/layout/list1"/>
    <dgm:cxn modelId="{A7BB3803-27DD-479B-8D6F-90DB86FBEA21}" type="presParOf" srcId="{51C72DE1-096A-4429-AB49-3D7E8BF7EAA3}" destId="{0600FC85-830B-4A38-B907-D5D268BC30DF}" srcOrd="3" destOrd="0" presId="urn:microsoft.com/office/officeart/2005/8/layout/list1"/>
    <dgm:cxn modelId="{6BCFDA0F-C4C9-42C0-9762-B7D6F53ADBF4}" type="presParOf" srcId="{51C72DE1-096A-4429-AB49-3D7E8BF7EAA3}" destId="{F43DBA14-BC3C-4711-A586-C064349727FC}" srcOrd="4" destOrd="0" presId="urn:microsoft.com/office/officeart/2005/8/layout/list1"/>
    <dgm:cxn modelId="{34E1AD92-9C71-49A1-A786-C4462B99A511}" type="presParOf" srcId="{F43DBA14-BC3C-4711-A586-C064349727FC}" destId="{B09AF8A8-2A69-4FE6-95EC-94CFC98ADEEE}" srcOrd="0" destOrd="0" presId="urn:microsoft.com/office/officeart/2005/8/layout/list1"/>
    <dgm:cxn modelId="{FE058E3C-9A0C-468B-812A-F83AAD1D9FE3}" type="presParOf" srcId="{F43DBA14-BC3C-4711-A586-C064349727FC}" destId="{3CB3C0B0-DB59-4444-8EC2-C6A8DCB302B8}" srcOrd="1" destOrd="0" presId="urn:microsoft.com/office/officeart/2005/8/layout/list1"/>
    <dgm:cxn modelId="{201ADDF2-6FE4-4DB4-9416-4344EB648CB6}" type="presParOf" srcId="{51C72DE1-096A-4429-AB49-3D7E8BF7EAA3}" destId="{B64B0F16-53C0-4C7A-A863-6847CC84A998}" srcOrd="5" destOrd="0" presId="urn:microsoft.com/office/officeart/2005/8/layout/list1"/>
    <dgm:cxn modelId="{D4BB07F5-7F1C-48A7-8C7B-3B600CCFBD16}" type="presParOf" srcId="{51C72DE1-096A-4429-AB49-3D7E8BF7EAA3}" destId="{24217389-2652-4FBF-972D-F0EC618D142D}" srcOrd="6" destOrd="0" presId="urn:microsoft.com/office/officeart/2005/8/layout/list1"/>
    <dgm:cxn modelId="{EFCA0682-FBAE-43A2-8BD5-CFB6920F9E8F}" type="presParOf" srcId="{51C72DE1-096A-4429-AB49-3D7E8BF7EAA3}" destId="{1D89259C-6AB1-4C57-8204-43273FDCE1D8}" srcOrd="7" destOrd="0" presId="urn:microsoft.com/office/officeart/2005/8/layout/list1"/>
    <dgm:cxn modelId="{4E549422-D7DD-4A0F-B812-02FE1409EFB1}" type="presParOf" srcId="{51C72DE1-096A-4429-AB49-3D7E8BF7EAA3}" destId="{14D266DE-1918-4B7C-8398-7248C9F2ED80}" srcOrd="8" destOrd="0" presId="urn:microsoft.com/office/officeart/2005/8/layout/list1"/>
    <dgm:cxn modelId="{EAF67DFC-5BDC-41B4-B7FF-A7CCE4745E9E}" type="presParOf" srcId="{14D266DE-1918-4B7C-8398-7248C9F2ED80}" destId="{81CD5B34-7FEE-443C-81C6-E1E389247176}" srcOrd="0" destOrd="0" presId="urn:microsoft.com/office/officeart/2005/8/layout/list1"/>
    <dgm:cxn modelId="{AA5BB5B1-5415-49EA-A2C3-CB4BC8DB61DF}" type="presParOf" srcId="{14D266DE-1918-4B7C-8398-7248C9F2ED80}" destId="{18CD4330-23F2-49EB-B831-6CDF79D99892}" srcOrd="1" destOrd="0" presId="urn:microsoft.com/office/officeart/2005/8/layout/list1"/>
    <dgm:cxn modelId="{B4F37C31-7C74-4319-82BA-004CFC94F50B}" type="presParOf" srcId="{51C72DE1-096A-4429-AB49-3D7E8BF7EAA3}" destId="{504D67B9-F48B-4246-9DFF-5483535489BA}" srcOrd="9" destOrd="0" presId="urn:microsoft.com/office/officeart/2005/8/layout/list1"/>
    <dgm:cxn modelId="{96A99E15-9927-45D4-A012-4921A4FFF9B0}" type="presParOf" srcId="{51C72DE1-096A-4429-AB49-3D7E8BF7EAA3}" destId="{5508865B-968C-49BE-AB44-10A82F689275}" srcOrd="10" destOrd="0" presId="urn:microsoft.com/office/officeart/2005/8/layout/list1"/>
    <dgm:cxn modelId="{F0DABEDB-30FE-4DE7-8053-6EA39920EB91}" type="presParOf" srcId="{51C72DE1-096A-4429-AB49-3D7E8BF7EAA3}" destId="{360C6ACE-800E-4388-958D-2F484DD3A5C7}" srcOrd="11" destOrd="0" presId="urn:microsoft.com/office/officeart/2005/8/layout/list1"/>
    <dgm:cxn modelId="{F9FBBA63-BF1D-467C-8BAE-730B17B6C963}" type="presParOf" srcId="{51C72DE1-096A-4429-AB49-3D7E8BF7EAA3}" destId="{B08E3E23-775C-4F64-9AE7-77D9710A4C19}" srcOrd="12" destOrd="0" presId="urn:microsoft.com/office/officeart/2005/8/layout/list1"/>
    <dgm:cxn modelId="{B9DC6770-689D-4720-A02A-62E67A706AB6}" type="presParOf" srcId="{B08E3E23-775C-4F64-9AE7-77D9710A4C19}" destId="{2C767A6D-225B-4B16-9D29-1716785B3F6A}" srcOrd="0" destOrd="0" presId="urn:microsoft.com/office/officeart/2005/8/layout/list1"/>
    <dgm:cxn modelId="{BECD1D83-DE59-4CE9-8CC2-76E635D68009}" type="presParOf" srcId="{B08E3E23-775C-4F64-9AE7-77D9710A4C19}" destId="{5157FAF2-6138-492E-9D5A-AC5418BA2E5C}" srcOrd="1" destOrd="0" presId="urn:microsoft.com/office/officeart/2005/8/layout/list1"/>
    <dgm:cxn modelId="{7F403724-B785-462C-AC7F-D1360D14C61E}" type="presParOf" srcId="{51C72DE1-096A-4429-AB49-3D7E8BF7EAA3}" destId="{0E75A70C-7E60-44E2-86B1-46AAD406C677}" srcOrd="13" destOrd="0" presId="urn:microsoft.com/office/officeart/2005/8/layout/list1"/>
    <dgm:cxn modelId="{9DEC0D55-3DF5-46E6-B28A-A7D612509C7C}" type="presParOf" srcId="{51C72DE1-096A-4429-AB49-3D7E8BF7EAA3}" destId="{2A3DD045-1A28-45D4-98A2-31815E2D8AF3}"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395535" y="2132856"/>
            <a:ext cx="8187325" cy="3739485"/>
          </a:xfrm>
          <a:prstGeom prst="rect">
            <a:avLst/>
          </a:prstGeom>
          <a:noFill/>
        </p:spPr>
        <p:txBody>
          <a:bodyPr wrap="square" rtlCol="0">
            <a:spAutoFit/>
          </a:bodyPr>
          <a:lstStyle/>
          <a:p>
            <a:pPr algn="ctr"/>
            <a:r>
              <a:rPr lang="es-MX" sz="3600" b="1" dirty="0" smtClean="0">
                <a:solidFill>
                  <a:prstClr val="black"/>
                </a:solidFill>
                <a:latin typeface="Arial" pitchFamily="34" charset="0"/>
                <a:cs typeface="Arial" pitchFamily="34" charset="0"/>
              </a:rPr>
              <a:t>Licenciatura en Contaduría</a:t>
            </a:r>
          </a:p>
          <a:p>
            <a:pPr algn="ctr"/>
            <a:r>
              <a:rPr lang="es-MX" sz="2800" b="1" dirty="0" smtClean="0">
                <a:solidFill>
                  <a:prstClr val="black"/>
                </a:solidFill>
                <a:latin typeface="Arial" pitchFamily="34" charset="0"/>
                <a:cs typeface="Arial" pitchFamily="34" charset="0"/>
              </a:rPr>
              <a:t> </a:t>
            </a:r>
          </a:p>
          <a:p>
            <a:pPr algn="ctr"/>
            <a:r>
              <a:rPr lang="es-MX" sz="2800" b="1" dirty="0" smtClean="0">
                <a:solidFill>
                  <a:prstClr val="black"/>
                </a:solidFill>
                <a:latin typeface="Arial" pitchFamily="34" charset="0"/>
                <a:cs typeface="Arial" pitchFamily="34" charset="0"/>
              </a:rPr>
              <a:t>Asignatura: Mercadotecnia </a:t>
            </a:r>
          </a:p>
          <a:p>
            <a:pPr algn="ctr"/>
            <a:r>
              <a:rPr lang="es-MX" sz="2800" b="1" dirty="0" smtClean="0">
                <a:solidFill>
                  <a:prstClr val="black"/>
                </a:solidFill>
                <a:latin typeface="Arial" pitchFamily="34" charset="0"/>
                <a:cs typeface="Arial" pitchFamily="34" charset="0"/>
              </a:rPr>
              <a:t> </a:t>
            </a:r>
          </a:p>
          <a:p>
            <a:pPr algn="ctr"/>
            <a:r>
              <a:rPr lang="es-ES" sz="2800" b="1" dirty="0" smtClean="0">
                <a:solidFill>
                  <a:prstClr val="black"/>
                </a:solidFill>
                <a:latin typeface="Arial" pitchFamily="34" charset="0"/>
                <a:cs typeface="Arial" pitchFamily="34" charset="0"/>
              </a:rPr>
              <a:t>Tema: Investigación de Mercados  </a:t>
            </a: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Lic. Jorge U. Alvarado Ramírez </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Enero – Junio 2014</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1323439"/>
          </a:xfrm>
          <a:prstGeom prst="rect">
            <a:avLst/>
          </a:prstGeom>
          <a:noFill/>
        </p:spPr>
        <p:txBody>
          <a:bodyPr wrap="square" rtlCol="0">
            <a:spAutoFit/>
          </a:bodyPr>
          <a:lstStyle/>
          <a:p>
            <a:pPr marL="457200" indent="-457200">
              <a:buFont typeface="Wingdings" pitchFamily="2" charset="2"/>
              <a:buChar char="v"/>
            </a:pPr>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sp>
        <p:nvSpPr>
          <p:cNvPr id="7" name="6 Rectángulo"/>
          <p:cNvSpPr/>
          <p:nvPr/>
        </p:nvSpPr>
        <p:spPr>
          <a:xfrm>
            <a:off x="748548" y="1529497"/>
            <a:ext cx="8143932" cy="1323439"/>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pPr algn="just">
              <a:buFontTx/>
              <a:buNone/>
            </a:pPr>
            <a:r>
              <a:rPr lang="es-MX" sz="2000" b="1" u="sng" dirty="0" smtClean="0"/>
              <a:t>1. Conocer al consumidor:</a:t>
            </a:r>
          </a:p>
          <a:p>
            <a:pPr algn="just">
              <a:buFontTx/>
              <a:buNone/>
            </a:pPr>
            <a:r>
              <a:rPr lang="es-MX" sz="2000" dirty="0" smtClean="0"/>
              <a:t>	El fin de esta actividad es la adaptación del plan de mercadotecnia a las necesidades, costumbres, deseos y motivaciones del consumidor, para ello se necesita conocerlo haciendo un buen estudio de mercado</a:t>
            </a:r>
            <a:endParaRPr lang="es-ES" sz="2000" dirty="0"/>
          </a:p>
        </p:txBody>
      </p:sp>
      <p:sp>
        <p:nvSpPr>
          <p:cNvPr id="8" name="7 Rectángulo"/>
          <p:cNvSpPr/>
          <p:nvPr/>
        </p:nvSpPr>
        <p:spPr>
          <a:xfrm>
            <a:off x="748548" y="3068960"/>
            <a:ext cx="8143932" cy="1631216"/>
          </a:xfrm>
          <a:prstGeom prst="rect">
            <a:avLst/>
          </a:prstGeom>
        </p:spPr>
        <p:style>
          <a:lnRef idx="3">
            <a:schemeClr val="lt1"/>
          </a:lnRef>
          <a:fillRef idx="1">
            <a:schemeClr val="accent6"/>
          </a:fillRef>
          <a:effectRef idx="1">
            <a:schemeClr val="accent6"/>
          </a:effectRef>
          <a:fontRef idx="minor">
            <a:schemeClr val="lt1"/>
          </a:fontRef>
        </p:style>
        <p:txBody>
          <a:bodyPr wrap="square">
            <a:spAutoFit/>
          </a:bodyPr>
          <a:lstStyle/>
          <a:p>
            <a:pPr algn="just"/>
            <a:r>
              <a:rPr lang="es-MX" sz="2000" b="1" u="sng" dirty="0" smtClean="0"/>
              <a:t>2. Disminuir los riesgos:</a:t>
            </a:r>
          </a:p>
          <a:p>
            <a:pPr algn="just">
              <a:buFontTx/>
              <a:buNone/>
            </a:pPr>
            <a:r>
              <a:rPr lang="es-MX" sz="2000" dirty="0" smtClean="0"/>
              <a:t>	Su objetivo es dar información necesaria para la definición de la mejor política de mercadotecnia posible, aunque este fin no sea alcanzado por completo, la investigación de mercados pretende predecir el futuro mediante un análisis del pasado.</a:t>
            </a:r>
            <a:endParaRPr lang="es-ES" sz="2000" dirty="0"/>
          </a:p>
        </p:txBody>
      </p:sp>
      <p:sp>
        <p:nvSpPr>
          <p:cNvPr id="9" name="8 Rectángulo"/>
          <p:cNvSpPr/>
          <p:nvPr/>
        </p:nvSpPr>
        <p:spPr>
          <a:xfrm>
            <a:off x="755576" y="4966136"/>
            <a:ext cx="8136904" cy="1631216"/>
          </a:xfrm>
          <a:prstGeom prst="rect">
            <a:avLst/>
          </a:prstGeom>
        </p:spPr>
        <p:style>
          <a:lnRef idx="3">
            <a:schemeClr val="lt1"/>
          </a:lnRef>
          <a:fillRef idx="1">
            <a:schemeClr val="accent3"/>
          </a:fillRef>
          <a:effectRef idx="1">
            <a:schemeClr val="accent3"/>
          </a:effectRef>
          <a:fontRef idx="minor">
            <a:schemeClr val="lt1"/>
          </a:fontRef>
        </p:style>
        <p:txBody>
          <a:bodyPr wrap="square">
            <a:spAutoFit/>
          </a:bodyPr>
          <a:lstStyle/>
          <a:p>
            <a:pPr algn="just"/>
            <a:r>
              <a:rPr lang="es-MX" sz="2000" b="1" u="sng" dirty="0" smtClean="0"/>
              <a:t>3. Informar y analizar la información</a:t>
            </a:r>
            <a:r>
              <a:rPr lang="es-MX" sz="2000" u="sng" dirty="0" smtClean="0"/>
              <a:t>:</a:t>
            </a:r>
          </a:p>
          <a:p>
            <a:pPr algn="just">
              <a:buFontTx/>
              <a:buNone/>
            </a:pPr>
            <a:r>
              <a:rPr lang="es-MX" sz="2000" dirty="0" smtClean="0"/>
              <a:t>	El estudio de mercado es una fuente de información, significa recoger hechos e intenta deducir de ellos las consecuencias futuras probables, a fin de valorar las ventajas e inconvenientes de estas alternativas de acción.</a:t>
            </a:r>
            <a:endParaRPr lang="es-ES" sz="2000" dirty="0"/>
          </a:p>
        </p:txBody>
      </p:sp>
      <p:sp>
        <p:nvSpPr>
          <p:cNvPr id="10" name="9 Rectángulo"/>
          <p:cNvSpPr/>
          <p:nvPr/>
        </p:nvSpPr>
        <p:spPr>
          <a:xfrm>
            <a:off x="827584" y="762810"/>
            <a:ext cx="2151984" cy="505950"/>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s-MX" sz="2800" b="1" dirty="0" smtClean="0">
                <a:solidFill>
                  <a:schemeClr val="tx1"/>
                </a:solidFill>
              </a:rPr>
              <a:t>OBJETIVOS</a:t>
            </a:r>
            <a:endParaRPr lang="es-MX" sz="2800" b="1" dirty="0">
              <a:solidFill>
                <a:schemeClr val="tx1"/>
              </a:solidFill>
            </a:endParaRPr>
          </a:p>
        </p:txBody>
      </p:sp>
    </p:spTree>
    <p:extLst>
      <p:ext uri="{BB962C8B-B14F-4D97-AF65-F5344CB8AC3E}">
        <p14:creationId xmlns:p14="http://schemas.microsoft.com/office/powerpoint/2010/main" val="3759760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500034" y="0"/>
            <a:ext cx="8215370" cy="5232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es-MX" sz="2800" b="1" dirty="0" smtClean="0">
                <a:latin typeface="Arial Rounded MT Bold" pitchFamily="34" charset="0"/>
              </a:rPr>
              <a:t>INVESTIGACION DE MERCADOS</a:t>
            </a:r>
            <a:endParaRPr lang="es-MX" sz="2800" b="1" dirty="0">
              <a:latin typeface="Arial Rounded MT Bold" pitchFamily="34" charset="0"/>
            </a:endParaRPr>
          </a:p>
        </p:txBody>
      </p:sp>
      <p:sp>
        <p:nvSpPr>
          <p:cNvPr id="5" name="4 Rectángulo"/>
          <p:cNvSpPr/>
          <p:nvPr/>
        </p:nvSpPr>
        <p:spPr>
          <a:xfrm>
            <a:off x="500034" y="642918"/>
            <a:ext cx="1714512" cy="357190"/>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s-MX" b="1" dirty="0" smtClean="0">
                <a:solidFill>
                  <a:schemeClr val="bg1"/>
                </a:solidFill>
              </a:rPr>
              <a:t>PROCESO</a:t>
            </a:r>
            <a:endParaRPr lang="es-MX" b="1" dirty="0">
              <a:solidFill>
                <a:schemeClr val="bg1"/>
              </a:solidFill>
            </a:endParaRPr>
          </a:p>
        </p:txBody>
      </p:sp>
      <p:sp>
        <p:nvSpPr>
          <p:cNvPr id="16" name="Text Box 13"/>
          <p:cNvSpPr txBox="1">
            <a:spLocks noChangeArrowheads="1"/>
          </p:cNvSpPr>
          <p:nvPr/>
        </p:nvSpPr>
        <p:spPr bwMode="auto">
          <a:xfrm>
            <a:off x="3048000" y="1146165"/>
            <a:ext cx="1492250" cy="925513"/>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none">
            <a:spAutoFit/>
          </a:bodyPr>
          <a:lstStyle/>
          <a:p>
            <a:pPr eaLnBrk="1" hangingPunct="1"/>
            <a:r>
              <a:rPr lang="es-MX" sz="1800" b="1" dirty="0">
                <a:latin typeface="Tahoma" pitchFamily="34" charset="0"/>
              </a:rPr>
              <a:t>Método de</a:t>
            </a:r>
          </a:p>
          <a:p>
            <a:pPr eaLnBrk="1" hangingPunct="1"/>
            <a:r>
              <a:rPr lang="es-MX" sz="1800" b="1" dirty="0">
                <a:latin typeface="Tahoma" pitchFamily="34" charset="0"/>
              </a:rPr>
              <a:t>recolección</a:t>
            </a:r>
          </a:p>
          <a:p>
            <a:pPr eaLnBrk="1" hangingPunct="1"/>
            <a:r>
              <a:rPr lang="es-MX" sz="1800" b="1" dirty="0">
                <a:latin typeface="Tahoma" pitchFamily="34" charset="0"/>
              </a:rPr>
              <a:t>de datos</a:t>
            </a:r>
            <a:endParaRPr lang="es-ES" sz="1800" b="1" dirty="0">
              <a:latin typeface="Tahoma" pitchFamily="34" charset="0"/>
            </a:endParaRPr>
          </a:p>
        </p:txBody>
      </p:sp>
      <p:sp>
        <p:nvSpPr>
          <p:cNvPr id="17" name="Text Box 14"/>
          <p:cNvSpPr txBox="1">
            <a:spLocks noChangeArrowheads="1"/>
          </p:cNvSpPr>
          <p:nvPr/>
        </p:nvSpPr>
        <p:spPr bwMode="auto">
          <a:xfrm>
            <a:off x="5029200" y="762000"/>
            <a:ext cx="1606550" cy="37623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none">
            <a:spAutoFit/>
          </a:bodyPr>
          <a:lstStyle/>
          <a:p>
            <a:pPr eaLnBrk="1" hangingPunct="1"/>
            <a:r>
              <a:rPr lang="es-MX" sz="1800" b="1">
                <a:latin typeface="Tahoma" pitchFamily="34" charset="0"/>
              </a:rPr>
              <a:t>Cuantitativo</a:t>
            </a:r>
            <a:endParaRPr lang="es-ES" sz="1800" b="1">
              <a:latin typeface="Tahoma" pitchFamily="34" charset="0"/>
            </a:endParaRPr>
          </a:p>
        </p:txBody>
      </p:sp>
      <p:grpSp>
        <p:nvGrpSpPr>
          <p:cNvPr id="44" name="43 Grupo"/>
          <p:cNvGrpSpPr/>
          <p:nvPr/>
        </p:nvGrpSpPr>
        <p:grpSpPr>
          <a:xfrm>
            <a:off x="287338" y="1142984"/>
            <a:ext cx="8340725" cy="5257816"/>
            <a:chOff x="287338" y="981075"/>
            <a:chExt cx="8340725" cy="5419725"/>
          </a:xfrm>
        </p:grpSpPr>
        <p:sp>
          <p:nvSpPr>
            <p:cNvPr id="7" name="Text Box 3"/>
            <p:cNvSpPr txBox="1">
              <a:spLocks noChangeArrowheads="1"/>
            </p:cNvSpPr>
            <p:nvPr/>
          </p:nvSpPr>
          <p:spPr bwMode="auto">
            <a:xfrm>
              <a:off x="358775" y="3213100"/>
              <a:ext cx="2305050" cy="60960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1" hangingPunct="1"/>
              <a:r>
                <a:rPr lang="es-MX" sz="1600" b="1" dirty="0">
                  <a:latin typeface="Tahoma" pitchFamily="34" charset="0"/>
                </a:rPr>
                <a:t>Definición del  objetivo de </a:t>
              </a:r>
              <a:r>
                <a:rPr lang="es-MX" sz="1600" b="1" dirty="0" err="1">
                  <a:latin typeface="Tahoma" pitchFamily="34" charset="0"/>
                </a:rPr>
                <a:t>invest</a:t>
              </a:r>
              <a:endParaRPr lang="es-ES" sz="1600" b="1" dirty="0">
                <a:latin typeface="Tahoma" pitchFamily="34" charset="0"/>
              </a:endParaRPr>
            </a:p>
          </p:txBody>
        </p:sp>
        <p:sp>
          <p:nvSpPr>
            <p:cNvPr id="12" name="Text Box 4"/>
            <p:cNvSpPr txBox="1">
              <a:spLocks noChangeArrowheads="1"/>
            </p:cNvSpPr>
            <p:nvPr/>
          </p:nvSpPr>
          <p:spPr bwMode="auto">
            <a:xfrm>
              <a:off x="287338" y="4437063"/>
              <a:ext cx="2449512" cy="638175"/>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1" hangingPunct="1"/>
              <a:r>
                <a:rPr lang="es-MX" sz="1700" b="1" dirty="0">
                  <a:latin typeface="Tahoma" pitchFamily="34" charset="0"/>
                </a:rPr>
                <a:t>Investigación</a:t>
              </a:r>
            </a:p>
            <a:p>
              <a:pPr algn="ctr" eaLnBrk="1" hangingPunct="1"/>
              <a:r>
                <a:rPr lang="es-MX" sz="1700" b="1" dirty="0">
                  <a:latin typeface="Tahoma" pitchFamily="34" charset="0"/>
                </a:rPr>
                <a:t>preliminar en el SIM</a:t>
              </a:r>
              <a:endParaRPr lang="es-ES" sz="1700" b="1" dirty="0">
                <a:latin typeface="Tahoma" pitchFamily="34" charset="0"/>
              </a:endParaRPr>
            </a:p>
          </p:txBody>
        </p:sp>
        <p:sp>
          <p:nvSpPr>
            <p:cNvPr id="13" name="Line 6"/>
            <p:cNvSpPr>
              <a:spLocks noChangeShapeType="1"/>
            </p:cNvSpPr>
            <p:nvPr/>
          </p:nvSpPr>
          <p:spPr bwMode="auto">
            <a:xfrm>
              <a:off x="1511300" y="2708275"/>
              <a:ext cx="0" cy="454025"/>
            </a:xfrm>
            <a:prstGeom prst="line">
              <a:avLst/>
            </a:prstGeom>
            <a:ln>
              <a:headEn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wrap="none"/>
            <a:lstStyle/>
            <a:p>
              <a:endParaRPr lang="es-MX"/>
            </a:p>
          </p:txBody>
        </p:sp>
        <p:sp>
          <p:nvSpPr>
            <p:cNvPr id="14" name="Line 8"/>
            <p:cNvSpPr>
              <a:spLocks noChangeShapeType="1"/>
            </p:cNvSpPr>
            <p:nvPr/>
          </p:nvSpPr>
          <p:spPr bwMode="auto">
            <a:xfrm>
              <a:off x="1511300" y="5157788"/>
              <a:ext cx="0" cy="668337"/>
            </a:xfrm>
            <a:prstGeom prst="line">
              <a:avLst/>
            </a:prstGeom>
            <a:ln>
              <a:headEn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wrap="none"/>
            <a:lstStyle/>
            <a:p>
              <a:endParaRPr lang="es-MX"/>
            </a:p>
          </p:txBody>
        </p:sp>
        <p:sp>
          <p:nvSpPr>
            <p:cNvPr id="15" name="Text Box 11"/>
            <p:cNvSpPr txBox="1">
              <a:spLocks noChangeArrowheads="1"/>
            </p:cNvSpPr>
            <p:nvPr/>
          </p:nvSpPr>
          <p:spPr bwMode="auto">
            <a:xfrm>
              <a:off x="536575" y="5876925"/>
              <a:ext cx="1951038" cy="37623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none">
              <a:spAutoFit/>
            </a:bodyPr>
            <a:lstStyle/>
            <a:p>
              <a:pPr eaLnBrk="1" hangingPunct="1"/>
              <a:r>
                <a:rPr lang="es-MX" sz="1800" b="1" dirty="0">
                  <a:latin typeface="Tahoma" pitchFamily="34" charset="0"/>
                </a:rPr>
                <a:t>Tipo de estudio</a:t>
              </a:r>
              <a:endParaRPr lang="es-ES" sz="1800" b="1" dirty="0">
                <a:latin typeface="Tahoma" pitchFamily="34" charset="0"/>
              </a:endParaRPr>
            </a:p>
          </p:txBody>
        </p:sp>
        <p:sp>
          <p:nvSpPr>
            <p:cNvPr id="18" name="Text Box 15"/>
            <p:cNvSpPr txBox="1">
              <a:spLocks noChangeArrowheads="1"/>
            </p:cNvSpPr>
            <p:nvPr/>
          </p:nvSpPr>
          <p:spPr bwMode="auto">
            <a:xfrm>
              <a:off x="5181600" y="1676400"/>
              <a:ext cx="1433513" cy="37623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none">
              <a:spAutoFit/>
            </a:bodyPr>
            <a:lstStyle/>
            <a:p>
              <a:pPr eaLnBrk="1" hangingPunct="1"/>
              <a:r>
                <a:rPr lang="es-MX" sz="1800" b="1">
                  <a:latin typeface="Tahoma" pitchFamily="34" charset="0"/>
                </a:rPr>
                <a:t>Cualitativo</a:t>
              </a:r>
              <a:endParaRPr lang="es-ES" sz="1800" b="1">
                <a:latin typeface="Tahoma" pitchFamily="34" charset="0"/>
              </a:endParaRPr>
            </a:p>
          </p:txBody>
        </p:sp>
        <p:sp>
          <p:nvSpPr>
            <p:cNvPr id="19" name="Line 16"/>
            <p:cNvSpPr>
              <a:spLocks noChangeShapeType="1"/>
            </p:cNvSpPr>
            <p:nvPr/>
          </p:nvSpPr>
          <p:spPr bwMode="auto">
            <a:xfrm flipV="1">
              <a:off x="4572000" y="990600"/>
              <a:ext cx="457200" cy="304800"/>
            </a:xfrm>
            <a:prstGeom prst="line">
              <a:avLst/>
            </a:prstGeom>
            <a:ln>
              <a:headEn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wrap="none"/>
            <a:lstStyle/>
            <a:p>
              <a:endParaRPr lang="es-MX"/>
            </a:p>
          </p:txBody>
        </p:sp>
        <p:sp>
          <p:nvSpPr>
            <p:cNvPr id="20" name="Line 17"/>
            <p:cNvSpPr>
              <a:spLocks noChangeShapeType="1"/>
            </p:cNvSpPr>
            <p:nvPr/>
          </p:nvSpPr>
          <p:spPr bwMode="auto">
            <a:xfrm>
              <a:off x="4572000" y="1524000"/>
              <a:ext cx="533400" cy="304800"/>
            </a:xfrm>
            <a:prstGeom prst="line">
              <a:avLst/>
            </a:prstGeom>
            <a:ln>
              <a:headEn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wrap="none"/>
            <a:lstStyle/>
            <a:p>
              <a:endParaRPr lang="es-MX"/>
            </a:p>
          </p:txBody>
        </p:sp>
        <p:sp>
          <p:nvSpPr>
            <p:cNvPr id="21" name="Line 18"/>
            <p:cNvSpPr>
              <a:spLocks noChangeShapeType="1"/>
            </p:cNvSpPr>
            <p:nvPr/>
          </p:nvSpPr>
          <p:spPr bwMode="auto">
            <a:xfrm flipV="1">
              <a:off x="2590800" y="1905000"/>
              <a:ext cx="685800" cy="4191000"/>
            </a:xfrm>
            <a:prstGeom prst="line">
              <a:avLst/>
            </a:prstGeom>
            <a:ln>
              <a:headEn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wrap="none"/>
            <a:lstStyle/>
            <a:p>
              <a:endParaRPr lang="es-MX"/>
            </a:p>
          </p:txBody>
        </p:sp>
        <p:sp>
          <p:nvSpPr>
            <p:cNvPr id="22" name="Text Box 19"/>
            <p:cNvSpPr txBox="1">
              <a:spLocks noChangeArrowheads="1"/>
            </p:cNvSpPr>
            <p:nvPr/>
          </p:nvSpPr>
          <p:spPr bwMode="auto">
            <a:xfrm>
              <a:off x="3352800" y="2438400"/>
              <a:ext cx="1878013" cy="925513"/>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none">
              <a:spAutoFit/>
            </a:bodyPr>
            <a:lstStyle/>
            <a:p>
              <a:pPr eaLnBrk="1" hangingPunct="1"/>
              <a:r>
                <a:rPr lang="es-MX" sz="1800" b="1" dirty="0">
                  <a:latin typeface="Tahoma" pitchFamily="34" charset="0"/>
                </a:rPr>
                <a:t>Determinación</a:t>
              </a:r>
            </a:p>
            <a:p>
              <a:pPr eaLnBrk="1" hangingPunct="1"/>
              <a:r>
                <a:rPr lang="es-MX" sz="1800" b="1" dirty="0">
                  <a:latin typeface="Tahoma" pitchFamily="34" charset="0"/>
                </a:rPr>
                <a:t>del método de</a:t>
              </a:r>
            </a:p>
            <a:p>
              <a:pPr eaLnBrk="1" hangingPunct="1"/>
              <a:r>
                <a:rPr lang="es-MX" sz="1800" b="1" dirty="0">
                  <a:latin typeface="Tahoma" pitchFamily="34" charset="0"/>
                </a:rPr>
                <a:t>muestreo</a:t>
              </a:r>
              <a:endParaRPr lang="es-ES" sz="1800" b="1" dirty="0">
                <a:latin typeface="Tahoma" pitchFamily="34" charset="0"/>
              </a:endParaRPr>
            </a:p>
          </p:txBody>
        </p:sp>
        <p:sp>
          <p:nvSpPr>
            <p:cNvPr id="23" name="Line 20"/>
            <p:cNvSpPr>
              <a:spLocks noChangeShapeType="1"/>
            </p:cNvSpPr>
            <p:nvPr/>
          </p:nvSpPr>
          <p:spPr bwMode="auto">
            <a:xfrm>
              <a:off x="3962400" y="1920432"/>
              <a:ext cx="0" cy="533400"/>
            </a:xfrm>
            <a:prstGeom prst="line">
              <a:avLst/>
            </a:prstGeom>
            <a:ln>
              <a:headEn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wrap="none"/>
            <a:lstStyle/>
            <a:p>
              <a:endParaRPr lang="es-MX"/>
            </a:p>
          </p:txBody>
        </p:sp>
        <p:sp>
          <p:nvSpPr>
            <p:cNvPr id="24" name="Text Box 21"/>
            <p:cNvSpPr txBox="1">
              <a:spLocks noChangeArrowheads="1"/>
            </p:cNvSpPr>
            <p:nvPr/>
          </p:nvSpPr>
          <p:spPr bwMode="auto">
            <a:xfrm>
              <a:off x="3429000" y="3886200"/>
              <a:ext cx="1839913" cy="120015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none">
              <a:spAutoFit/>
            </a:bodyPr>
            <a:lstStyle/>
            <a:p>
              <a:pPr eaLnBrk="1" hangingPunct="1"/>
              <a:r>
                <a:rPr lang="es-MX" sz="1800" b="1">
                  <a:latin typeface="Tahoma" pitchFamily="34" charset="0"/>
                </a:rPr>
                <a:t>Diseño de los</a:t>
              </a:r>
            </a:p>
            <a:p>
              <a:pPr eaLnBrk="1" hangingPunct="1"/>
              <a:r>
                <a:rPr lang="es-MX" sz="1800" b="1">
                  <a:latin typeface="Tahoma" pitchFamily="34" charset="0"/>
                </a:rPr>
                <a:t>instrumentos</a:t>
              </a:r>
            </a:p>
            <a:p>
              <a:pPr eaLnBrk="1" hangingPunct="1"/>
              <a:r>
                <a:rPr lang="es-MX" sz="1800" b="1">
                  <a:latin typeface="Tahoma" pitchFamily="34" charset="0"/>
                </a:rPr>
                <a:t>de recolección</a:t>
              </a:r>
            </a:p>
            <a:p>
              <a:pPr eaLnBrk="1" hangingPunct="1"/>
              <a:r>
                <a:rPr lang="es-MX" sz="1800" b="1">
                  <a:latin typeface="Tahoma" pitchFamily="34" charset="0"/>
                </a:rPr>
                <a:t>de datos</a:t>
              </a:r>
              <a:endParaRPr lang="es-ES" sz="1800" b="1">
                <a:latin typeface="Tahoma" pitchFamily="34" charset="0"/>
              </a:endParaRPr>
            </a:p>
          </p:txBody>
        </p:sp>
        <p:sp>
          <p:nvSpPr>
            <p:cNvPr id="25" name="Line 22"/>
            <p:cNvSpPr>
              <a:spLocks noChangeShapeType="1"/>
            </p:cNvSpPr>
            <p:nvPr/>
          </p:nvSpPr>
          <p:spPr bwMode="auto">
            <a:xfrm>
              <a:off x="4038600" y="3505200"/>
              <a:ext cx="0" cy="381000"/>
            </a:xfrm>
            <a:prstGeom prst="line">
              <a:avLst/>
            </a:prstGeom>
            <a:ln>
              <a:headEn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wrap="none"/>
            <a:lstStyle/>
            <a:p>
              <a:endParaRPr lang="es-MX"/>
            </a:p>
          </p:txBody>
        </p:sp>
        <p:sp>
          <p:nvSpPr>
            <p:cNvPr id="26" name="Text Box 23"/>
            <p:cNvSpPr txBox="1">
              <a:spLocks noChangeArrowheads="1"/>
            </p:cNvSpPr>
            <p:nvPr/>
          </p:nvSpPr>
          <p:spPr bwMode="auto">
            <a:xfrm>
              <a:off x="3657600" y="5562600"/>
              <a:ext cx="1301750" cy="650875"/>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none">
              <a:spAutoFit/>
            </a:bodyPr>
            <a:lstStyle/>
            <a:p>
              <a:pPr eaLnBrk="1" hangingPunct="1"/>
              <a:r>
                <a:rPr lang="es-MX" sz="1800" b="1">
                  <a:latin typeface="Tahoma" pitchFamily="34" charset="0"/>
                </a:rPr>
                <a:t>Trabajo</a:t>
              </a:r>
            </a:p>
            <a:p>
              <a:pPr eaLnBrk="1" hangingPunct="1"/>
              <a:r>
                <a:rPr lang="es-MX" sz="1800" b="1">
                  <a:latin typeface="Tahoma" pitchFamily="34" charset="0"/>
                </a:rPr>
                <a:t>de campo</a:t>
              </a:r>
              <a:endParaRPr lang="es-ES" sz="1800" b="1">
                <a:latin typeface="Tahoma" pitchFamily="34" charset="0"/>
              </a:endParaRPr>
            </a:p>
          </p:txBody>
        </p:sp>
        <p:sp>
          <p:nvSpPr>
            <p:cNvPr id="27" name="Line 24"/>
            <p:cNvSpPr>
              <a:spLocks noChangeShapeType="1"/>
            </p:cNvSpPr>
            <p:nvPr/>
          </p:nvSpPr>
          <p:spPr bwMode="auto">
            <a:xfrm>
              <a:off x="4114800" y="5181600"/>
              <a:ext cx="0" cy="381000"/>
            </a:xfrm>
            <a:prstGeom prst="line">
              <a:avLst/>
            </a:prstGeom>
            <a:ln>
              <a:headEn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wrap="none"/>
            <a:lstStyle/>
            <a:p>
              <a:endParaRPr lang="es-MX"/>
            </a:p>
          </p:txBody>
        </p:sp>
        <p:sp>
          <p:nvSpPr>
            <p:cNvPr id="28" name="Line 25"/>
            <p:cNvSpPr>
              <a:spLocks noChangeShapeType="1"/>
            </p:cNvSpPr>
            <p:nvPr/>
          </p:nvSpPr>
          <p:spPr bwMode="auto">
            <a:xfrm flipH="1" flipV="1">
              <a:off x="4267200" y="6172200"/>
              <a:ext cx="0" cy="228600"/>
            </a:xfrm>
            <a:prstGeom prst="lin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a:lstStyle/>
            <a:p>
              <a:endParaRPr lang="es-MX"/>
            </a:p>
          </p:txBody>
        </p:sp>
        <p:sp>
          <p:nvSpPr>
            <p:cNvPr id="29" name="Line 26"/>
            <p:cNvSpPr>
              <a:spLocks noChangeShapeType="1"/>
            </p:cNvSpPr>
            <p:nvPr/>
          </p:nvSpPr>
          <p:spPr bwMode="auto">
            <a:xfrm flipV="1">
              <a:off x="4267200" y="6400800"/>
              <a:ext cx="1295400" cy="0"/>
            </a:xfrm>
            <a:prstGeom prst="lin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a:lstStyle/>
            <a:p>
              <a:endParaRPr lang="es-MX"/>
            </a:p>
          </p:txBody>
        </p:sp>
        <p:sp>
          <p:nvSpPr>
            <p:cNvPr id="30" name="Line 27"/>
            <p:cNvSpPr>
              <a:spLocks noChangeShapeType="1"/>
            </p:cNvSpPr>
            <p:nvPr/>
          </p:nvSpPr>
          <p:spPr bwMode="auto">
            <a:xfrm flipV="1">
              <a:off x="5562600" y="2667000"/>
              <a:ext cx="0" cy="3714750"/>
            </a:xfrm>
            <a:prstGeom prst="lin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a:lstStyle/>
            <a:p>
              <a:endParaRPr lang="es-MX"/>
            </a:p>
          </p:txBody>
        </p:sp>
        <p:sp>
          <p:nvSpPr>
            <p:cNvPr id="31" name="Line 29"/>
            <p:cNvSpPr>
              <a:spLocks noChangeShapeType="1"/>
            </p:cNvSpPr>
            <p:nvPr/>
          </p:nvSpPr>
          <p:spPr bwMode="auto">
            <a:xfrm>
              <a:off x="5562600" y="2667000"/>
              <a:ext cx="1066800" cy="0"/>
            </a:xfrm>
            <a:prstGeom prst="line">
              <a:avLst/>
            </a:prstGeom>
            <a:ln>
              <a:headEn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wrap="none"/>
            <a:lstStyle/>
            <a:p>
              <a:endParaRPr lang="es-MX"/>
            </a:p>
          </p:txBody>
        </p:sp>
        <p:sp>
          <p:nvSpPr>
            <p:cNvPr id="32" name="Text Box 30"/>
            <p:cNvSpPr txBox="1">
              <a:spLocks noChangeArrowheads="1"/>
            </p:cNvSpPr>
            <p:nvPr/>
          </p:nvSpPr>
          <p:spPr bwMode="auto">
            <a:xfrm>
              <a:off x="6659563" y="2492375"/>
              <a:ext cx="1968500" cy="37623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none">
              <a:spAutoFit/>
            </a:bodyPr>
            <a:lstStyle/>
            <a:p>
              <a:pPr eaLnBrk="1" hangingPunct="1"/>
              <a:r>
                <a:rPr lang="es-MX" sz="1800" b="1">
                  <a:latin typeface="Tahoma" pitchFamily="34" charset="0"/>
                </a:rPr>
                <a:t>Plan de análisis</a:t>
              </a:r>
              <a:endParaRPr lang="es-ES" sz="1800" b="1">
                <a:latin typeface="Tahoma" pitchFamily="34" charset="0"/>
              </a:endParaRPr>
            </a:p>
          </p:txBody>
        </p:sp>
        <p:sp>
          <p:nvSpPr>
            <p:cNvPr id="33" name="Line 31"/>
            <p:cNvSpPr>
              <a:spLocks noChangeShapeType="1"/>
            </p:cNvSpPr>
            <p:nvPr/>
          </p:nvSpPr>
          <p:spPr bwMode="auto">
            <a:xfrm>
              <a:off x="7596188" y="2924175"/>
              <a:ext cx="0" cy="381000"/>
            </a:xfrm>
            <a:prstGeom prst="line">
              <a:avLst/>
            </a:prstGeom>
            <a:ln>
              <a:headEn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wrap="none"/>
            <a:lstStyle/>
            <a:p>
              <a:endParaRPr lang="es-MX"/>
            </a:p>
          </p:txBody>
        </p:sp>
        <p:sp>
          <p:nvSpPr>
            <p:cNvPr id="34" name="Text Box 32"/>
            <p:cNvSpPr txBox="1">
              <a:spLocks noChangeArrowheads="1"/>
            </p:cNvSpPr>
            <p:nvPr/>
          </p:nvSpPr>
          <p:spPr bwMode="auto">
            <a:xfrm>
              <a:off x="6659563" y="3357563"/>
              <a:ext cx="1695450" cy="37623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none">
              <a:spAutoFit/>
            </a:bodyPr>
            <a:lstStyle/>
            <a:p>
              <a:pPr eaLnBrk="1" hangingPunct="1"/>
              <a:r>
                <a:rPr lang="es-MX" sz="1800" b="1">
                  <a:latin typeface="Tahoma" pitchFamily="34" charset="0"/>
                </a:rPr>
                <a:t>Conclusiones</a:t>
              </a:r>
              <a:endParaRPr lang="es-ES" sz="1800" b="1">
                <a:latin typeface="Tahoma" pitchFamily="34" charset="0"/>
              </a:endParaRPr>
            </a:p>
          </p:txBody>
        </p:sp>
        <p:sp>
          <p:nvSpPr>
            <p:cNvPr id="35" name="Text Box 33"/>
            <p:cNvSpPr txBox="1">
              <a:spLocks noChangeArrowheads="1"/>
            </p:cNvSpPr>
            <p:nvPr/>
          </p:nvSpPr>
          <p:spPr bwMode="auto">
            <a:xfrm>
              <a:off x="6738938" y="4195763"/>
              <a:ext cx="1536700" cy="650875"/>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none">
              <a:spAutoFit/>
            </a:bodyPr>
            <a:lstStyle/>
            <a:p>
              <a:pPr eaLnBrk="1" hangingPunct="1"/>
              <a:r>
                <a:rPr lang="es-MX" sz="1800" b="1">
                  <a:latin typeface="Tahoma" pitchFamily="34" charset="0"/>
                </a:rPr>
                <a:t>Elaboración</a:t>
              </a:r>
            </a:p>
            <a:p>
              <a:pPr eaLnBrk="1" hangingPunct="1"/>
              <a:r>
                <a:rPr lang="es-MX" sz="1800" b="1">
                  <a:latin typeface="Tahoma" pitchFamily="34" charset="0"/>
                </a:rPr>
                <a:t>del informe</a:t>
              </a:r>
              <a:endParaRPr lang="es-ES" sz="1800" b="1">
                <a:latin typeface="Tahoma" pitchFamily="34" charset="0"/>
              </a:endParaRPr>
            </a:p>
          </p:txBody>
        </p:sp>
        <p:sp>
          <p:nvSpPr>
            <p:cNvPr id="36" name="Line 34"/>
            <p:cNvSpPr>
              <a:spLocks noChangeShapeType="1"/>
            </p:cNvSpPr>
            <p:nvPr/>
          </p:nvSpPr>
          <p:spPr bwMode="auto">
            <a:xfrm>
              <a:off x="7524750" y="3716338"/>
              <a:ext cx="0" cy="504825"/>
            </a:xfrm>
            <a:prstGeom prst="line">
              <a:avLst/>
            </a:prstGeom>
            <a:ln>
              <a:headEn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wrap="none"/>
            <a:lstStyle/>
            <a:p>
              <a:endParaRPr lang="es-MX"/>
            </a:p>
          </p:txBody>
        </p:sp>
        <p:sp>
          <p:nvSpPr>
            <p:cNvPr id="37" name="Text Box 36"/>
            <p:cNvSpPr txBox="1">
              <a:spLocks noChangeArrowheads="1"/>
            </p:cNvSpPr>
            <p:nvPr/>
          </p:nvSpPr>
          <p:spPr bwMode="auto">
            <a:xfrm>
              <a:off x="6604000" y="5630863"/>
              <a:ext cx="1806575" cy="677862"/>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eaLnBrk="1" hangingPunct="1">
                <a:lnSpc>
                  <a:spcPct val="80000"/>
                </a:lnSpc>
                <a:spcBef>
                  <a:spcPct val="50000"/>
                </a:spcBef>
              </a:pPr>
              <a:r>
                <a:rPr lang="es-MX" sz="1800" b="1">
                  <a:latin typeface="Tahoma" pitchFamily="34" charset="0"/>
                </a:rPr>
                <a:t>Presentación</a:t>
              </a:r>
            </a:p>
            <a:p>
              <a:pPr eaLnBrk="1" hangingPunct="1">
                <a:lnSpc>
                  <a:spcPct val="80000"/>
                </a:lnSpc>
                <a:spcBef>
                  <a:spcPct val="50000"/>
                </a:spcBef>
              </a:pPr>
              <a:r>
                <a:rPr lang="es-MX" sz="1800" b="1">
                  <a:latin typeface="Tahoma" pitchFamily="34" charset="0"/>
                </a:rPr>
                <a:t>Del informe</a:t>
              </a:r>
              <a:endParaRPr lang="es-ES" sz="1800" b="1">
                <a:latin typeface="Tahoma" pitchFamily="34" charset="0"/>
              </a:endParaRPr>
            </a:p>
          </p:txBody>
        </p:sp>
        <p:sp>
          <p:nvSpPr>
            <p:cNvPr id="38" name="Line 37"/>
            <p:cNvSpPr>
              <a:spLocks noChangeShapeType="1"/>
            </p:cNvSpPr>
            <p:nvPr/>
          </p:nvSpPr>
          <p:spPr bwMode="auto">
            <a:xfrm>
              <a:off x="7524750" y="4881563"/>
              <a:ext cx="0" cy="708025"/>
            </a:xfrm>
            <a:prstGeom prst="line">
              <a:avLst/>
            </a:prstGeom>
            <a:ln>
              <a:headEn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wrap="none"/>
            <a:lstStyle/>
            <a:p>
              <a:endParaRPr lang="es-MX"/>
            </a:p>
          </p:txBody>
        </p:sp>
        <p:sp>
          <p:nvSpPr>
            <p:cNvPr id="40" name="Text Box 39"/>
            <p:cNvSpPr txBox="1">
              <a:spLocks noChangeArrowheads="1"/>
            </p:cNvSpPr>
            <p:nvPr/>
          </p:nvSpPr>
          <p:spPr bwMode="auto">
            <a:xfrm>
              <a:off x="287338" y="2060575"/>
              <a:ext cx="2449512" cy="638175"/>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1" hangingPunct="1"/>
              <a:r>
                <a:rPr lang="es-MX" sz="1700" b="1" dirty="0">
                  <a:latin typeface="Tahoma" pitchFamily="34" charset="0"/>
                </a:rPr>
                <a:t>Necesidades de información</a:t>
              </a:r>
              <a:endParaRPr lang="es-ES" sz="1700" b="1" dirty="0">
                <a:latin typeface="Tahoma" pitchFamily="34" charset="0"/>
              </a:endParaRPr>
            </a:p>
          </p:txBody>
        </p:sp>
        <p:sp>
          <p:nvSpPr>
            <p:cNvPr id="41" name="Line 40"/>
            <p:cNvSpPr>
              <a:spLocks noChangeShapeType="1"/>
            </p:cNvSpPr>
            <p:nvPr/>
          </p:nvSpPr>
          <p:spPr bwMode="auto">
            <a:xfrm>
              <a:off x="1511300" y="3860800"/>
              <a:ext cx="0" cy="525463"/>
            </a:xfrm>
            <a:prstGeom prst="line">
              <a:avLst/>
            </a:prstGeom>
            <a:ln>
              <a:headEn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wrap="none"/>
            <a:lstStyle/>
            <a:p>
              <a:endParaRPr lang="es-MX"/>
            </a:p>
          </p:txBody>
        </p:sp>
        <p:sp>
          <p:nvSpPr>
            <p:cNvPr id="42" name="Text Box 41"/>
            <p:cNvSpPr txBox="1">
              <a:spLocks noChangeArrowheads="1"/>
            </p:cNvSpPr>
            <p:nvPr/>
          </p:nvSpPr>
          <p:spPr bwMode="auto">
            <a:xfrm>
              <a:off x="395288" y="981075"/>
              <a:ext cx="2233612" cy="669925"/>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1" hangingPunct="1"/>
              <a:r>
                <a:rPr lang="es-MX" sz="1800" b="1" dirty="0">
                  <a:latin typeface="Tahoma" pitchFamily="34" charset="0"/>
                </a:rPr>
                <a:t>Definición del problema</a:t>
              </a:r>
              <a:endParaRPr lang="es-ES" sz="1800" b="1" dirty="0">
                <a:latin typeface="Tahoma" pitchFamily="34" charset="0"/>
              </a:endParaRPr>
            </a:p>
          </p:txBody>
        </p:sp>
        <p:sp>
          <p:nvSpPr>
            <p:cNvPr id="43" name="Line 42"/>
            <p:cNvSpPr>
              <a:spLocks noChangeShapeType="1"/>
            </p:cNvSpPr>
            <p:nvPr/>
          </p:nvSpPr>
          <p:spPr bwMode="auto">
            <a:xfrm>
              <a:off x="1511300" y="1628775"/>
              <a:ext cx="0" cy="381000"/>
            </a:xfrm>
            <a:prstGeom prst="line">
              <a:avLst/>
            </a:prstGeom>
            <a:ln>
              <a:headEn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wrap="none"/>
            <a:lstStyle/>
            <a:p>
              <a:endParaRPr lang="es-MX"/>
            </a:p>
          </p:txBody>
        </p:sp>
      </p:grpSp>
    </p:spTree>
    <p:extLst>
      <p:ext uri="{BB962C8B-B14F-4D97-AF65-F5344CB8AC3E}">
        <p14:creationId xmlns:p14="http://schemas.microsoft.com/office/powerpoint/2010/main" val="282771310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autoUpdateAnimBg="0"/>
      <p:bldP spid="17" grpId="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1323439"/>
          </a:xfrm>
          <a:prstGeom prst="rect">
            <a:avLst/>
          </a:prstGeom>
          <a:noFill/>
        </p:spPr>
        <p:txBody>
          <a:bodyPr wrap="square" rtlCol="0">
            <a:spAutoFit/>
          </a:bodyPr>
          <a:lstStyle/>
          <a:p>
            <a:pPr marL="457200" indent="-457200">
              <a:buFont typeface="Wingdings" pitchFamily="2" charset="2"/>
              <a:buChar char="v"/>
            </a:pPr>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sp>
        <p:nvSpPr>
          <p:cNvPr id="3" name="Text Box 41"/>
          <p:cNvSpPr txBox="1">
            <a:spLocks noChangeArrowheads="1"/>
          </p:cNvSpPr>
          <p:nvPr/>
        </p:nvSpPr>
        <p:spPr bwMode="auto">
          <a:xfrm>
            <a:off x="395288" y="1278890"/>
            <a:ext cx="3890960"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square">
            <a:spAutoFit/>
          </a:bodyPr>
          <a:lstStyle/>
          <a:p>
            <a:pPr algn="ctr" eaLnBrk="1" hangingPunct="1"/>
            <a:r>
              <a:rPr lang="es-MX" sz="2000" b="1" dirty="0" smtClean="0">
                <a:latin typeface="Tahoma" pitchFamily="34" charset="0"/>
              </a:rPr>
              <a:t>1. Definición </a:t>
            </a:r>
            <a:r>
              <a:rPr lang="es-MX" sz="2000" b="1" dirty="0">
                <a:latin typeface="Tahoma" pitchFamily="34" charset="0"/>
              </a:rPr>
              <a:t>del problema</a:t>
            </a:r>
            <a:endParaRPr lang="es-ES" sz="2000" b="1" dirty="0">
              <a:latin typeface="Tahoma" pitchFamily="34" charset="0"/>
            </a:endParaRPr>
          </a:p>
        </p:txBody>
      </p:sp>
      <p:sp>
        <p:nvSpPr>
          <p:cNvPr id="5" name="4 Rectángulo"/>
          <p:cNvSpPr/>
          <p:nvPr/>
        </p:nvSpPr>
        <p:spPr>
          <a:xfrm>
            <a:off x="500034" y="785794"/>
            <a:ext cx="1714512" cy="357190"/>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s-MX" b="1" dirty="0" smtClean="0">
                <a:solidFill>
                  <a:schemeClr val="bg1"/>
                </a:solidFill>
              </a:rPr>
              <a:t>PROCESO</a:t>
            </a:r>
            <a:endParaRPr lang="es-MX" b="1" dirty="0">
              <a:solidFill>
                <a:schemeClr val="bg1"/>
              </a:solidFill>
            </a:endParaRPr>
          </a:p>
        </p:txBody>
      </p:sp>
      <p:sp>
        <p:nvSpPr>
          <p:cNvPr id="6" name="5 Rectángulo"/>
          <p:cNvSpPr/>
          <p:nvPr/>
        </p:nvSpPr>
        <p:spPr>
          <a:xfrm>
            <a:off x="285720" y="1714488"/>
            <a:ext cx="8429684" cy="1323439"/>
          </a:xfrm>
          <a:prstGeom prst="rect">
            <a:avLst/>
          </a:prstGeom>
        </p:spPr>
        <p:txBody>
          <a:bodyPr wrap="square">
            <a:spAutoFit/>
          </a:bodyPr>
          <a:lstStyle/>
          <a:p>
            <a:pPr algn="just">
              <a:buFont typeface="Monotype Sorts" pitchFamily="2" charset="2"/>
              <a:buChar char="è"/>
            </a:pPr>
            <a:r>
              <a:rPr lang="es-MX" sz="2000" dirty="0"/>
              <a:t>Un problema puede definirse como el proceso que condiciona a que una situación específica requiera de una discusión, de una indagación, de una decisión o de una solución.</a:t>
            </a:r>
          </a:p>
          <a:p>
            <a:pPr algn="just"/>
            <a:endParaRPr lang="es-MX" sz="2000" dirty="0"/>
          </a:p>
        </p:txBody>
      </p:sp>
      <p:sp>
        <p:nvSpPr>
          <p:cNvPr id="7" name="Text Box 39"/>
          <p:cNvSpPr txBox="1">
            <a:spLocks noChangeArrowheads="1"/>
          </p:cNvSpPr>
          <p:nvPr/>
        </p:nvSpPr>
        <p:spPr bwMode="auto">
          <a:xfrm>
            <a:off x="285720" y="2786058"/>
            <a:ext cx="4143404"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square">
            <a:spAutoFit/>
          </a:bodyPr>
          <a:lstStyle/>
          <a:p>
            <a:pPr algn="ctr" eaLnBrk="1" hangingPunct="1"/>
            <a:r>
              <a:rPr lang="es-MX" sz="2000" b="1" dirty="0" smtClean="0">
                <a:latin typeface="Tahoma" pitchFamily="34" charset="0"/>
              </a:rPr>
              <a:t>2. Necesidades </a:t>
            </a:r>
            <a:r>
              <a:rPr lang="es-MX" sz="2000" b="1" dirty="0">
                <a:latin typeface="Tahoma" pitchFamily="34" charset="0"/>
              </a:rPr>
              <a:t>de información</a:t>
            </a:r>
            <a:endParaRPr lang="es-ES" sz="2000" b="1" dirty="0">
              <a:latin typeface="Tahoma" pitchFamily="34" charset="0"/>
            </a:endParaRPr>
          </a:p>
        </p:txBody>
      </p:sp>
      <p:sp>
        <p:nvSpPr>
          <p:cNvPr id="8" name="7 Rectángulo"/>
          <p:cNvSpPr/>
          <p:nvPr/>
        </p:nvSpPr>
        <p:spPr>
          <a:xfrm>
            <a:off x="285720" y="3357562"/>
            <a:ext cx="8501122" cy="2862322"/>
          </a:xfrm>
          <a:prstGeom prst="rect">
            <a:avLst/>
          </a:prstGeom>
        </p:spPr>
        <p:txBody>
          <a:bodyPr wrap="square">
            <a:spAutoFit/>
          </a:bodyPr>
          <a:lstStyle/>
          <a:p>
            <a:pPr algn="just">
              <a:buFont typeface="Monotype Sorts" pitchFamily="2" charset="2"/>
              <a:buChar char="è"/>
            </a:pPr>
            <a:r>
              <a:rPr lang="es-MX" dirty="0"/>
              <a:t>Cuando se </a:t>
            </a:r>
            <a:r>
              <a:rPr lang="es-MX" dirty="0" smtClean="0"/>
              <a:t>ha definido el problema, es necesario también tener presente el tipo de información que vamos a requerir. Para </a:t>
            </a:r>
            <a:r>
              <a:rPr lang="es-MX" dirty="0"/>
              <a:t>ello se recurre a:</a:t>
            </a:r>
          </a:p>
          <a:p>
            <a:pPr algn="just"/>
            <a:endParaRPr lang="es-MX" dirty="0"/>
          </a:p>
          <a:p>
            <a:pPr lvl="1" algn="just">
              <a:buSzPct val="75000"/>
              <a:buFont typeface="Monotype Sorts" pitchFamily="2" charset="2"/>
              <a:buChar char="ç"/>
            </a:pPr>
            <a:r>
              <a:rPr lang="es-MX" dirty="0"/>
              <a:t>Fuentes secundarias (informaciones existentes).- Cifras e información que alguien ha compilado para otros fines. Existen dos tipos de datos secundarios de acuerdo a su fuente: Fuente interna y fuente externa.</a:t>
            </a:r>
          </a:p>
          <a:p>
            <a:pPr lvl="1" algn="just">
              <a:buSzPct val="75000"/>
              <a:buFont typeface="Monotype Sorts" pitchFamily="2" charset="2"/>
              <a:buChar char="ç"/>
            </a:pPr>
            <a:endParaRPr lang="es-MX" dirty="0"/>
          </a:p>
          <a:p>
            <a:pPr lvl="1" algn="just">
              <a:buSzPct val="75000"/>
              <a:buFont typeface="Monotype Sorts" pitchFamily="2" charset="2"/>
              <a:buChar char="ç"/>
            </a:pPr>
            <a:r>
              <a:rPr lang="es-MX" dirty="0"/>
              <a:t>Información primaria. Las fuentes utilizadas con mayor frecuencia son: consumidores y compradores, minoristas, mayoristas y otros distribuidores, y personal de compañías.</a:t>
            </a:r>
          </a:p>
        </p:txBody>
      </p:sp>
    </p:spTree>
    <p:extLst>
      <p:ext uri="{BB962C8B-B14F-4D97-AF65-F5344CB8AC3E}">
        <p14:creationId xmlns:p14="http://schemas.microsoft.com/office/powerpoint/2010/main" val="219849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1323439"/>
          </a:xfrm>
          <a:prstGeom prst="rect">
            <a:avLst/>
          </a:prstGeom>
          <a:noFill/>
        </p:spPr>
        <p:txBody>
          <a:bodyPr wrap="square" rtlCol="0">
            <a:spAutoFit/>
          </a:bodyPr>
          <a:lstStyle/>
          <a:p>
            <a:pPr marL="457200" indent="-457200">
              <a:buFont typeface="Wingdings" pitchFamily="2" charset="2"/>
              <a:buChar char="v"/>
            </a:pPr>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sp>
        <p:nvSpPr>
          <p:cNvPr id="3" name="2 Rectángulo"/>
          <p:cNvSpPr/>
          <p:nvPr/>
        </p:nvSpPr>
        <p:spPr>
          <a:xfrm>
            <a:off x="500034" y="785794"/>
            <a:ext cx="1714512" cy="357190"/>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s-MX" b="1" dirty="0" smtClean="0">
                <a:solidFill>
                  <a:schemeClr val="bg1"/>
                </a:solidFill>
              </a:rPr>
              <a:t>PROCESO</a:t>
            </a:r>
            <a:endParaRPr lang="es-MX" b="1" dirty="0">
              <a:solidFill>
                <a:schemeClr val="bg1"/>
              </a:solidFill>
            </a:endParaRPr>
          </a:p>
        </p:txBody>
      </p:sp>
      <p:sp>
        <p:nvSpPr>
          <p:cNvPr id="5" name="Text Box 3"/>
          <p:cNvSpPr txBox="1">
            <a:spLocks noChangeArrowheads="1"/>
          </p:cNvSpPr>
          <p:nvPr/>
        </p:nvSpPr>
        <p:spPr bwMode="auto">
          <a:xfrm>
            <a:off x="428596" y="1285860"/>
            <a:ext cx="4714908"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square">
            <a:spAutoFit/>
          </a:bodyPr>
          <a:lstStyle/>
          <a:p>
            <a:pPr algn="ctr" eaLnBrk="1" hangingPunct="1"/>
            <a:r>
              <a:rPr lang="es-MX" sz="2000" b="1" dirty="0" smtClean="0">
                <a:latin typeface="Tahoma" pitchFamily="34" charset="0"/>
              </a:rPr>
              <a:t>3. Definición de Objetivos</a:t>
            </a:r>
            <a:endParaRPr lang="es-ES" sz="2000" b="1" dirty="0">
              <a:latin typeface="Tahoma" pitchFamily="34" charset="0"/>
            </a:endParaRPr>
          </a:p>
        </p:txBody>
      </p:sp>
      <p:sp>
        <p:nvSpPr>
          <p:cNvPr id="6" name="Rectangle 1"/>
          <p:cNvSpPr>
            <a:spLocks noChangeArrowheads="1"/>
          </p:cNvSpPr>
          <p:nvPr/>
        </p:nvSpPr>
        <p:spPr bwMode="auto">
          <a:xfrm>
            <a:off x="357158" y="1790303"/>
            <a:ext cx="8429684"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b="1" i="0" u="none" strike="noStrike" cap="none" normalizeH="0" baseline="0" dirty="0" smtClean="0">
                <a:ln>
                  <a:noFill/>
                </a:ln>
                <a:solidFill>
                  <a:schemeClr val="tx1"/>
                </a:solidFill>
                <a:effectLst/>
                <a:ea typeface="Times New Roman" pitchFamily="18" charset="0"/>
                <a:cs typeface="Arial" pitchFamily="34" charset="0"/>
              </a:rPr>
              <a:t>Objetivo social:</a:t>
            </a:r>
            <a:r>
              <a:rPr kumimoji="0" lang="es-MX" b="0" i="0" u="none" strike="noStrike" cap="none" normalizeH="0" baseline="0" dirty="0" smtClean="0">
                <a:ln>
                  <a:noFill/>
                </a:ln>
                <a:solidFill>
                  <a:schemeClr val="tx1"/>
                </a:solidFill>
                <a:effectLst/>
                <a:ea typeface="Times New Roman" pitchFamily="18" charset="0"/>
                <a:cs typeface="Arial" pitchFamily="34" charset="0"/>
              </a:rPr>
              <a:t> </a:t>
            </a:r>
            <a:endParaRPr kumimoji="0" lang="es-MX" b="0" i="0" u="none" strike="noStrike" cap="none" normalizeH="0" baseline="0" dirty="0" smtClean="0">
              <a:ln>
                <a:noFill/>
              </a:ln>
              <a:solidFill>
                <a:schemeClr val="tx1"/>
              </a:solidFill>
              <a:effectLst/>
              <a:cs typeface="Arial" pitchFamily="34" charset="0"/>
            </a:endParaRPr>
          </a:p>
          <a:p>
            <a:pPr lvl="1" eaLnBrk="0" hangingPunct="0"/>
            <a:r>
              <a:rPr kumimoji="0" lang="es-MX" b="0" i="0" u="none" strike="noStrike" cap="none" normalizeH="0" baseline="0" dirty="0" smtClean="0">
                <a:ln>
                  <a:noFill/>
                </a:ln>
                <a:solidFill>
                  <a:schemeClr val="tx1"/>
                </a:solidFill>
                <a:effectLst/>
                <a:ea typeface="Times New Roman" pitchFamily="18" charset="0"/>
                <a:cs typeface="Arial" pitchFamily="34" charset="0"/>
              </a:rPr>
              <a:t>Satisfacer las necesidades del cliente, ya sea mediante un bien o servicio requerido, es decir, que el producto o servicio cumpla con los requerimientos y deseos exigidos cuando sea utilizado. </a:t>
            </a:r>
          </a:p>
          <a:p>
            <a:pPr lvl="1" eaLnBrk="0" hangingPunct="0"/>
            <a:endParaRPr kumimoji="0" lang="es-MX"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b="1" i="0" u="none" strike="noStrike" cap="none" normalizeH="0" baseline="0" dirty="0" smtClean="0">
                <a:ln>
                  <a:noFill/>
                </a:ln>
                <a:solidFill>
                  <a:schemeClr val="tx1"/>
                </a:solidFill>
                <a:effectLst/>
                <a:ea typeface="Times New Roman" pitchFamily="18" charset="0"/>
                <a:cs typeface="Arial" pitchFamily="34" charset="0"/>
              </a:rPr>
              <a:t>Objetivo económico:</a:t>
            </a:r>
            <a:r>
              <a:rPr kumimoji="0" lang="es-MX" b="0" i="0" u="none" strike="noStrike" cap="none" normalizeH="0" baseline="0" dirty="0" smtClean="0">
                <a:ln>
                  <a:noFill/>
                </a:ln>
                <a:solidFill>
                  <a:schemeClr val="tx1"/>
                </a:solidFill>
                <a:effectLst/>
                <a:ea typeface="Times New Roman" pitchFamily="18" charset="0"/>
                <a:cs typeface="Arial" pitchFamily="34" charset="0"/>
              </a:rPr>
              <a:t> </a:t>
            </a:r>
            <a:endParaRPr kumimoji="0" lang="es-MX" b="0" i="0" u="none" strike="noStrike" cap="none" normalizeH="0" baseline="0" dirty="0" smtClean="0">
              <a:ln>
                <a:noFill/>
              </a:ln>
              <a:solidFill>
                <a:schemeClr val="tx1"/>
              </a:solidFill>
              <a:effectLst/>
              <a:cs typeface="Arial" pitchFamily="34" charset="0"/>
            </a:endParaRPr>
          </a:p>
          <a:p>
            <a:pPr lvl="1" eaLnBrk="0" hangingPunct="0"/>
            <a:r>
              <a:rPr kumimoji="0" lang="es-MX" b="0" i="0" u="none" strike="noStrike" cap="none" normalizeH="0" baseline="0" dirty="0" smtClean="0">
                <a:ln>
                  <a:noFill/>
                </a:ln>
                <a:solidFill>
                  <a:schemeClr val="tx1"/>
                </a:solidFill>
                <a:effectLst/>
                <a:ea typeface="Times New Roman" pitchFamily="18" charset="0"/>
                <a:cs typeface="Arial" pitchFamily="34" charset="0"/>
              </a:rPr>
              <a:t>Determinar el grado económico de éxito o fracaso que pueda tener una empresa al momento de entrar a un nuevo mercado o al introducir un nuevo producto o servicio y, así, saber con mayor certeza las acciones que se deben tomar.</a:t>
            </a:r>
          </a:p>
          <a:p>
            <a:pPr lvl="1" eaLnBrk="0" hangingPunct="0"/>
            <a:r>
              <a:rPr kumimoji="0" lang="es-MX" b="0" i="0" u="none" strike="noStrike" cap="none" normalizeH="0" baseline="0" dirty="0" smtClean="0">
                <a:ln>
                  <a:noFill/>
                </a:ln>
                <a:solidFill>
                  <a:schemeClr val="tx1"/>
                </a:solidFill>
                <a:effectLst/>
                <a:ea typeface="Times New Roman" pitchFamily="18" charset="0"/>
                <a:cs typeface="Arial" pitchFamily="34" charset="0"/>
              </a:rPr>
              <a:t> </a:t>
            </a:r>
            <a:endParaRPr kumimoji="0" lang="es-MX"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b="1" i="0" u="none" strike="noStrike" cap="none" normalizeH="0" baseline="0" dirty="0" smtClean="0">
                <a:ln>
                  <a:noFill/>
                </a:ln>
                <a:solidFill>
                  <a:schemeClr val="tx1"/>
                </a:solidFill>
                <a:effectLst/>
                <a:ea typeface="Times New Roman" pitchFamily="18" charset="0"/>
                <a:cs typeface="Arial" pitchFamily="34" charset="0"/>
              </a:rPr>
              <a:t>Objetivo administrativo:</a:t>
            </a:r>
            <a:r>
              <a:rPr kumimoji="0" lang="es-MX" b="0" i="0" u="none" strike="noStrike" cap="none" normalizeH="0" baseline="0" dirty="0" smtClean="0">
                <a:ln>
                  <a:noFill/>
                </a:ln>
                <a:solidFill>
                  <a:schemeClr val="tx1"/>
                </a:solidFill>
                <a:effectLst/>
                <a:ea typeface="Times New Roman" pitchFamily="18" charset="0"/>
                <a:cs typeface="Arial" pitchFamily="34" charset="0"/>
              </a:rPr>
              <a:t> </a:t>
            </a:r>
          </a:p>
          <a:p>
            <a:pPr lvl="1" eaLnBrk="0" hangingPunct="0"/>
            <a:r>
              <a:rPr kumimoji="0" lang="es-MX" b="0" i="0" u="none" strike="noStrike" cap="none" normalizeH="0" baseline="0" dirty="0" smtClean="0">
                <a:ln>
                  <a:noFill/>
                </a:ln>
                <a:solidFill>
                  <a:schemeClr val="tx1"/>
                </a:solidFill>
                <a:effectLst/>
                <a:ea typeface="Times New Roman" pitchFamily="18" charset="0"/>
                <a:cs typeface="Arial" pitchFamily="34" charset="0"/>
              </a:rPr>
              <a:t>Ayudar al desarrollo de su negocio, mediante la adecuada planeación, organización, control de los recursos y áreas que lo conforman, para que cubra las necesidades del mercado, en el tiempo oportuno</a:t>
            </a:r>
            <a:r>
              <a:rPr kumimoji="0" lang="es-MX" b="0" i="0" u="none" strike="noStrike" cap="none" normalizeH="0" baseline="0" dirty="0" smtClean="0">
                <a:ln>
                  <a:noFill/>
                </a:ln>
                <a:solidFill>
                  <a:schemeClr val="tx1"/>
                </a:solidFill>
                <a:effectLst/>
                <a:cs typeface="Arial" pitchFamily="34" charset="0"/>
              </a:rPr>
              <a:t> </a:t>
            </a:r>
          </a:p>
        </p:txBody>
      </p:sp>
    </p:spTree>
    <p:extLst>
      <p:ext uri="{BB962C8B-B14F-4D97-AF65-F5344CB8AC3E}">
        <p14:creationId xmlns:p14="http://schemas.microsoft.com/office/powerpoint/2010/main" val="14978439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1323439"/>
          </a:xfrm>
          <a:prstGeom prst="rect">
            <a:avLst/>
          </a:prstGeom>
          <a:noFill/>
        </p:spPr>
        <p:txBody>
          <a:bodyPr wrap="square" rtlCol="0">
            <a:spAutoFit/>
          </a:bodyPr>
          <a:lstStyle/>
          <a:p>
            <a:pPr marL="457200" indent="-457200">
              <a:buFont typeface="Wingdings" pitchFamily="2" charset="2"/>
              <a:buChar char="v"/>
            </a:pPr>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sp>
        <p:nvSpPr>
          <p:cNvPr id="3" name="2 Rectángulo"/>
          <p:cNvSpPr/>
          <p:nvPr/>
        </p:nvSpPr>
        <p:spPr>
          <a:xfrm>
            <a:off x="500034" y="785794"/>
            <a:ext cx="1714512" cy="357190"/>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s-MX" b="1" dirty="0" smtClean="0">
                <a:solidFill>
                  <a:schemeClr val="bg1"/>
                </a:solidFill>
              </a:rPr>
              <a:t>PROCESO</a:t>
            </a:r>
            <a:endParaRPr lang="es-MX" b="1" dirty="0">
              <a:solidFill>
                <a:schemeClr val="bg1"/>
              </a:solidFill>
            </a:endParaRPr>
          </a:p>
        </p:txBody>
      </p:sp>
      <p:sp>
        <p:nvSpPr>
          <p:cNvPr id="5" name="Text Box 3"/>
          <p:cNvSpPr txBox="1">
            <a:spLocks noChangeArrowheads="1"/>
          </p:cNvSpPr>
          <p:nvPr/>
        </p:nvSpPr>
        <p:spPr bwMode="auto">
          <a:xfrm>
            <a:off x="428596" y="1285860"/>
            <a:ext cx="4714908"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square">
            <a:spAutoFit/>
          </a:bodyPr>
          <a:lstStyle/>
          <a:p>
            <a:pPr eaLnBrk="1" hangingPunct="1"/>
            <a:r>
              <a:rPr lang="es-MX" sz="2000" b="1" dirty="0" smtClean="0">
                <a:latin typeface="Tahoma" pitchFamily="34" charset="0"/>
              </a:rPr>
              <a:t>3. Definición de Objetivos</a:t>
            </a:r>
            <a:endParaRPr lang="es-ES" sz="2000" b="1" dirty="0">
              <a:latin typeface="Tahoma" pitchFamily="34" charset="0"/>
            </a:endParaRPr>
          </a:p>
        </p:txBody>
      </p:sp>
      <p:sp>
        <p:nvSpPr>
          <p:cNvPr id="6" name="5 Rectángulo"/>
          <p:cNvSpPr/>
          <p:nvPr/>
        </p:nvSpPr>
        <p:spPr>
          <a:xfrm>
            <a:off x="714348" y="1785926"/>
            <a:ext cx="7858180" cy="1323439"/>
          </a:xfrm>
          <a:prstGeom prst="rect">
            <a:avLst/>
          </a:prstGeom>
        </p:spPr>
        <p:txBody>
          <a:bodyPr wrap="square">
            <a:spAutoFit/>
          </a:bodyPr>
          <a:lstStyle/>
          <a:p>
            <a:pPr algn="just">
              <a:buFont typeface="Monotype Sorts" pitchFamily="2" charset="2"/>
              <a:buChar char="è"/>
            </a:pPr>
            <a:r>
              <a:rPr lang="es-MX" sz="2000" dirty="0"/>
              <a:t>Los objetivos generalmente pueden ser de dos tipos:</a:t>
            </a:r>
          </a:p>
          <a:p>
            <a:pPr algn="just"/>
            <a:endParaRPr lang="es-MX" sz="2000" dirty="0"/>
          </a:p>
          <a:p>
            <a:pPr lvl="1" algn="just">
              <a:buSzPct val="75000"/>
              <a:buFont typeface="Monotype Sorts" pitchFamily="2" charset="2"/>
              <a:buChar char="ç"/>
            </a:pPr>
            <a:r>
              <a:rPr lang="es-MX" sz="2000" dirty="0"/>
              <a:t>Sobreponerse a las dificultades (SOBREVIVENCIA)</a:t>
            </a:r>
          </a:p>
          <a:p>
            <a:pPr lvl="1" algn="just">
              <a:buSzPct val="75000"/>
              <a:buFont typeface="Monotype Sorts" pitchFamily="2" charset="2"/>
              <a:buChar char="ç"/>
            </a:pPr>
            <a:r>
              <a:rPr lang="es-MX" sz="2000" dirty="0"/>
              <a:t>Explotar las oportunidades. (SUPERACION)</a:t>
            </a:r>
          </a:p>
        </p:txBody>
      </p:sp>
      <p:sp>
        <p:nvSpPr>
          <p:cNvPr id="7" name="6 Rectángulo"/>
          <p:cNvSpPr/>
          <p:nvPr/>
        </p:nvSpPr>
        <p:spPr>
          <a:xfrm>
            <a:off x="857224" y="3857628"/>
            <a:ext cx="7358114" cy="1754326"/>
          </a:xfrm>
          <a:prstGeom prst="rect">
            <a:avLst/>
          </a:prstGeom>
        </p:spPr>
        <p:txBody>
          <a:bodyPr wrap="square">
            <a:spAutoFit/>
          </a:bodyPr>
          <a:lstStyle/>
          <a:p>
            <a:pPr algn="just">
              <a:buFont typeface="Monotype Sorts" pitchFamily="2" charset="2"/>
              <a:buChar char="è"/>
            </a:pPr>
            <a:r>
              <a:rPr lang="es-MX" b="1" dirty="0"/>
              <a:t>Explícitos</a:t>
            </a:r>
            <a:r>
              <a:rPr lang="es-MX" dirty="0"/>
              <a:t> (tanto el objetivo general como los objetivos específicos).</a:t>
            </a:r>
          </a:p>
          <a:p>
            <a:pPr algn="just">
              <a:buFont typeface="Monotype Sorts" pitchFamily="2" charset="2"/>
              <a:buChar char="è"/>
            </a:pPr>
            <a:endParaRPr lang="es-MX" dirty="0"/>
          </a:p>
          <a:p>
            <a:pPr algn="just">
              <a:buFont typeface="Monotype Sorts" pitchFamily="2" charset="2"/>
              <a:buChar char="è"/>
            </a:pPr>
            <a:r>
              <a:rPr lang="es-MX" b="1" dirty="0"/>
              <a:t>Cuantificables</a:t>
            </a:r>
            <a:r>
              <a:rPr lang="es-MX" dirty="0"/>
              <a:t>.- Es decir, medibles.</a:t>
            </a:r>
          </a:p>
          <a:p>
            <a:pPr algn="just">
              <a:buFont typeface="Monotype Sorts" pitchFamily="2" charset="2"/>
              <a:buChar char="è"/>
            </a:pPr>
            <a:endParaRPr lang="es-MX" dirty="0"/>
          </a:p>
          <a:p>
            <a:pPr algn="just">
              <a:buFont typeface="Monotype Sorts" pitchFamily="2" charset="2"/>
              <a:buChar char="è"/>
            </a:pPr>
            <a:r>
              <a:rPr lang="es-MX" b="1" dirty="0"/>
              <a:t>Proporcional </a:t>
            </a:r>
            <a:r>
              <a:rPr lang="es-MX" dirty="0"/>
              <a:t>a los recursos disponibles (alcanzables)</a:t>
            </a:r>
          </a:p>
        </p:txBody>
      </p:sp>
      <p:sp>
        <p:nvSpPr>
          <p:cNvPr id="8" name="7 CuadroTexto"/>
          <p:cNvSpPr txBox="1"/>
          <p:nvPr/>
        </p:nvSpPr>
        <p:spPr>
          <a:xfrm>
            <a:off x="500034" y="3286124"/>
            <a:ext cx="2857520" cy="369332"/>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es-MX" b="1" dirty="0" smtClean="0"/>
              <a:t>CARACTERISTICAS</a:t>
            </a:r>
            <a:endParaRPr lang="es-MX" b="1" dirty="0"/>
          </a:p>
        </p:txBody>
      </p:sp>
    </p:spTree>
    <p:extLst>
      <p:ext uri="{BB962C8B-B14F-4D97-AF65-F5344CB8AC3E}">
        <p14:creationId xmlns:p14="http://schemas.microsoft.com/office/powerpoint/2010/main" val="41559168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1323439"/>
          </a:xfrm>
          <a:prstGeom prst="rect">
            <a:avLst/>
          </a:prstGeom>
          <a:noFill/>
        </p:spPr>
        <p:txBody>
          <a:bodyPr wrap="square" rtlCol="0">
            <a:spAutoFit/>
          </a:bodyPr>
          <a:lstStyle/>
          <a:p>
            <a:pPr marL="457200" indent="-457200">
              <a:buFont typeface="Wingdings" pitchFamily="2" charset="2"/>
              <a:buChar char="v"/>
            </a:pPr>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sp>
        <p:nvSpPr>
          <p:cNvPr id="3" name="2 Rectángulo"/>
          <p:cNvSpPr/>
          <p:nvPr/>
        </p:nvSpPr>
        <p:spPr>
          <a:xfrm>
            <a:off x="985280" y="764704"/>
            <a:ext cx="1714512" cy="357190"/>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s-MX" b="1" dirty="0" smtClean="0">
                <a:solidFill>
                  <a:schemeClr val="bg1"/>
                </a:solidFill>
              </a:rPr>
              <a:t>PROCESO</a:t>
            </a:r>
            <a:endParaRPr lang="es-MX" b="1" dirty="0">
              <a:solidFill>
                <a:schemeClr val="bg1"/>
              </a:solidFill>
            </a:endParaRPr>
          </a:p>
        </p:txBody>
      </p:sp>
      <p:sp>
        <p:nvSpPr>
          <p:cNvPr id="5" name="Text Box 4"/>
          <p:cNvSpPr txBox="1">
            <a:spLocks noChangeArrowheads="1"/>
          </p:cNvSpPr>
          <p:nvPr/>
        </p:nvSpPr>
        <p:spPr bwMode="auto">
          <a:xfrm>
            <a:off x="940062" y="1660738"/>
            <a:ext cx="5072098"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square">
            <a:spAutoFit/>
          </a:bodyPr>
          <a:lstStyle/>
          <a:p>
            <a:pPr algn="ctr" eaLnBrk="1" hangingPunct="1"/>
            <a:r>
              <a:rPr lang="es-MX" sz="2000" b="1" dirty="0" smtClean="0">
                <a:latin typeface="Tahoma" pitchFamily="34" charset="0"/>
              </a:rPr>
              <a:t>4. Investigación preliminar </a:t>
            </a:r>
            <a:r>
              <a:rPr lang="es-MX" sz="2000" b="1" dirty="0">
                <a:latin typeface="Tahoma" pitchFamily="34" charset="0"/>
              </a:rPr>
              <a:t>en el SIM</a:t>
            </a:r>
            <a:endParaRPr lang="es-ES" sz="2000" b="1" dirty="0">
              <a:latin typeface="Tahoma" pitchFamily="34" charset="0"/>
            </a:endParaRPr>
          </a:p>
        </p:txBody>
      </p:sp>
      <p:sp>
        <p:nvSpPr>
          <p:cNvPr id="6" name="Rectangle 3"/>
          <p:cNvSpPr txBox="1">
            <a:spLocks noChangeArrowheads="1"/>
          </p:cNvSpPr>
          <p:nvPr/>
        </p:nvSpPr>
        <p:spPr>
          <a:xfrm>
            <a:off x="428596" y="2361990"/>
            <a:ext cx="8215370" cy="1643074"/>
          </a:xfrm>
          <a:prstGeom prst="rect">
            <a:avLst/>
          </a:prstGeom>
        </p:spPr>
        <p:txBody>
          <a:bodyPr vert="horz">
            <a:normAutofit/>
          </a:bodyPr>
          <a:lstStyle/>
          <a:p>
            <a:pPr marL="342900" indent="-342900" algn="just" fontAlgn="auto">
              <a:spcBef>
                <a:spcPct val="20000"/>
              </a:spcBef>
              <a:spcAft>
                <a:spcPts val="0"/>
              </a:spcAft>
              <a:buClr>
                <a:schemeClr val="accent1"/>
              </a:buClr>
              <a:buSzPct val="70000"/>
            </a:pPr>
            <a:r>
              <a:rPr kumimoji="0" lang="es-ES" sz="2000" b="0" i="0" u="none" strike="noStrike" kern="1200" cap="none" spc="0" normalizeH="0" baseline="0" noProof="0" dirty="0" smtClean="0">
                <a:ln>
                  <a:noFill/>
                </a:ln>
                <a:solidFill>
                  <a:schemeClr val="tx2"/>
                </a:solidFill>
                <a:effectLst/>
                <a:uLnTx/>
                <a:uFillTx/>
                <a:latin typeface="Tahoma" pitchFamily="34" charset="0"/>
                <a:ea typeface="+mn-ea"/>
                <a:cs typeface="+mn-cs"/>
              </a:rPr>
              <a:t>    </a:t>
            </a:r>
            <a:r>
              <a:rPr kumimoji="0" lang="es-ES" sz="2000" b="0" i="0" u="none" strike="noStrike" kern="1200" cap="none" spc="0" normalizeH="0" baseline="0" noProof="0" dirty="0" smtClean="0">
                <a:ln>
                  <a:noFill/>
                </a:ln>
                <a:effectLst/>
                <a:uLnTx/>
                <a:uFillTx/>
                <a:latin typeface="Tahoma" pitchFamily="34" charset="0"/>
                <a:ea typeface="+mn-ea"/>
                <a:cs typeface="+mn-cs"/>
              </a:rPr>
              <a:t>Es una estructura permanente e interactiva compuestas por personas, equipos y procedimientos cuya finalidad es recabar, clasificar, analizar, evaluar y distribuir información pertinente, oportuna y precisa que servirá a quienes tomas decisiones de mercadotecnia para mejorar la planeación ejecución y control.</a:t>
            </a:r>
            <a:endParaRPr kumimoji="0" lang="es-ES" sz="2000" b="0" i="0" u="none" strike="noStrike" kern="1200" cap="none" spc="0" normalizeH="0" baseline="0" noProof="0" dirty="0">
              <a:ln>
                <a:noFill/>
              </a:ln>
              <a:effectLst/>
              <a:uLnTx/>
              <a:uFillTx/>
              <a:latin typeface="Tahoma" pitchFamily="34" charset="0"/>
              <a:ea typeface="+mn-ea"/>
              <a:cs typeface="+mn-cs"/>
            </a:endParaRPr>
          </a:p>
        </p:txBody>
      </p:sp>
    </p:spTree>
    <p:extLst>
      <p:ext uri="{BB962C8B-B14F-4D97-AF65-F5344CB8AC3E}">
        <p14:creationId xmlns:p14="http://schemas.microsoft.com/office/powerpoint/2010/main" val="24298755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1323439"/>
          </a:xfrm>
          <a:prstGeom prst="rect">
            <a:avLst/>
          </a:prstGeom>
          <a:noFill/>
        </p:spPr>
        <p:txBody>
          <a:bodyPr wrap="square" rtlCol="0">
            <a:spAutoFit/>
          </a:bodyPr>
          <a:lstStyle/>
          <a:p>
            <a:pPr marL="457200" indent="-457200">
              <a:buFont typeface="Wingdings" pitchFamily="2" charset="2"/>
              <a:buChar char="v"/>
            </a:pPr>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sp>
        <p:nvSpPr>
          <p:cNvPr id="3" name="2 Rectángulo"/>
          <p:cNvSpPr/>
          <p:nvPr/>
        </p:nvSpPr>
        <p:spPr>
          <a:xfrm>
            <a:off x="985280" y="692696"/>
            <a:ext cx="1714512" cy="357190"/>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s-MX" b="1" dirty="0" smtClean="0">
                <a:solidFill>
                  <a:schemeClr val="bg1"/>
                </a:solidFill>
              </a:rPr>
              <a:t>PROCESO</a:t>
            </a:r>
            <a:endParaRPr lang="es-MX" b="1" dirty="0">
              <a:solidFill>
                <a:schemeClr val="bg1"/>
              </a:solidFill>
            </a:endParaRPr>
          </a:p>
        </p:txBody>
      </p:sp>
      <p:sp>
        <p:nvSpPr>
          <p:cNvPr id="5" name="Text Box 11"/>
          <p:cNvSpPr txBox="1">
            <a:spLocks noChangeArrowheads="1"/>
          </p:cNvSpPr>
          <p:nvPr/>
        </p:nvSpPr>
        <p:spPr bwMode="auto">
          <a:xfrm>
            <a:off x="428596" y="1214422"/>
            <a:ext cx="3000396"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square">
            <a:spAutoFit/>
          </a:bodyPr>
          <a:lstStyle/>
          <a:p>
            <a:pPr eaLnBrk="1" hangingPunct="1"/>
            <a:r>
              <a:rPr lang="es-MX" sz="2000" b="1" dirty="0" smtClean="0">
                <a:latin typeface="Tahoma" pitchFamily="34" charset="0"/>
              </a:rPr>
              <a:t>5. Tipo </a:t>
            </a:r>
            <a:r>
              <a:rPr lang="es-MX" sz="2000" b="1" dirty="0">
                <a:latin typeface="Tahoma" pitchFamily="34" charset="0"/>
              </a:rPr>
              <a:t>de estudio</a:t>
            </a:r>
            <a:endParaRPr lang="es-ES" sz="2000" b="1" dirty="0">
              <a:latin typeface="Tahoma" pitchFamily="34" charset="0"/>
            </a:endParaRPr>
          </a:p>
        </p:txBody>
      </p:sp>
      <p:sp>
        <p:nvSpPr>
          <p:cNvPr id="6" name="Text Box 7"/>
          <p:cNvSpPr txBox="1">
            <a:spLocks noChangeArrowheads="1"/>
          </p:cNvSpPr>
          <p:nvPr/>
        </p:nvSpPr>
        <p:spPr bwMode="auto">
          <a:xfrm>
            <a:off x="3358885" y="1643049"/>
            <a:ext cx="3869192" cy="59407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r>
              <a:rPr lang="es-ES" sz="1800">
                <a:latin typeface="Tahoma" pitchFamily="34" charset="0"/>
              </a:rPr>
              <a:t>Reconocimiento y definición del problema de decisión</a:t>
            </a:r>
          </a:p>
        </p:txBody>
      </p:sp>
      <p:sp>
        <p:nvSpPr>
          <p:cNvPr id="7" name="Text Box 8"/>
          <p:cNvSpPr txBox="1">
            <a:spLocks noChangeArrowheads="1"/>
          </p:cNvSpPr>
          <p:nvPr/>
        </p:nvSpPr>
        <p:spPr bwMode="auto">
          <a:xfrm>
            <a:off x="3358885" y="2628347"/>
            <a:ext cx="3869192" cy="59407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r>
              <a:rPr lang="es-ES" sz="1800">
                <a:latin typeface="Tahoma" pitchFamily="34" charset="0"/>
              </a:rPr>
              <a:t>Identificación de las líneas de acción</a:t>
            </a:r>
          </a:p>
        </p:txBody>
      </p:sp>
      <p:sp>
        <p:nvSpPr>
          <p:cNvPr id="8" name="Text Box 9"/>
          <p:cNvSpPr txBox="1">
            <a:spLocks noChangeArrowheads="1"/>
          </p:cNvSpPr>
          <p:nvPr/>
        </p:nvSpPr>
        <p:spPr bwMode="auto">
          <a:xfrm>
            <a:off x="3358885" y="3548442"/>
            <a:ext cx="3869192" cy="59407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r>
              <a:rPr lang="es-ES" sz="1800">
                <a:latin typeface="Tahoma" pitchFamily="34" charset="0"/>
              </a:rPr>
              <a:t>Evaluación de las líneas de acción</a:t>
            </a:r>
          </a:p>
        </p:txBody>
      </p:sp>
      <p:sp>
        <p:nvSpPr>
          <p:cNvPr id="9" name="Text Box 10"/>
          <p:cNvSpPr txBox="1">
            <a:spLocks noChangeArrowheads="1"/>
          </p:cNvSpPr>
          <p:nvPr/>
        </p:nvSpPr>
        <p:spPr bwMode="auto">
          <a:xfrm>
            <a:off x="3358885" y="4597494"/>
            <a:ext cx="3869192" cy="59407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r>
              <a:rPr lang="es-ES" sz="1800">
                <a:latin typeface="Tahoma" pitchFamily="34" charset="0"/>
              </a:rPr>
              <a:t>Selección de las líneas de acción</a:t>
            </a:r>
          </a:p>
        </p:txBody>
      </p:sp>
      <p:sp>
        <p:nvSpPr>
          <p:cNvPr id="10" name="Text Box 11"/>
          <p:cNvSpPr txBox="1">
            <a:spLocks noChangeArrowheads="1"/>
          </p:cNvSpPr>
          <p:nvPr/>
        </p:nvSpPr>
        <p:spPr bwMode="auto">
          <a:xfrm>
            <a:off x="3358885" y="5571200"/>
            <a:ext cx="3869192" cy="343405"/>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r>
              <a:rPr lang="es-ES" sz="1800">
                <a:latin typeface="Tahoma" pitchFamily="34" charset="0"/>
              </a:rPr>
              <a:t>Puesta en ejecución</a:t>
            </a:r>
          </a:p>
        </p:txBody>
      </p:sp>
      <p:sp>
        <p:nvSpPr>
          <p:cNvPr id="11" name="Line 12"/>
          <p:cNvSpPr>
            <a:spLocks noChangeShapeType="1"/>
          </p:cNvSpPr>
          <p:nvPr/>
        </p:nvSpPr>
        <p:spPr bwMode="auto">
          <a:xfrm flipH="1">
            <a:off x="3030404" y="1905313"/>
            <a:ext cx="328481" cy="0"/>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a:lstStyle/>
          <a:p>
            <a:endParaRPr lang="es-MX"/>
          </a:p>
        </p:txBody>
      </p:sp>
      <p:sp>
        <p:nvSpPr>
          <p:cNvPr id="12" name="Line 13"/>
          <p:cNvSpPr>
            <a:spLocks noChangeShapeType="1"/>
          </p:cNvSpPr>
          <p:nvPr/>
        </p:nvSpPr>
        <p:spPr bwMode="auto">
          <a:xfrm flipH="1">
            <a:off x="3030404" y="2892059"/>
            <a:ext cx="328481" cy="0"/>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a:lstStyle/>
          <a:p>
            <a:endParaRPr lang="es-MX"/>
          </a:p>
        </p:txBody>
      </p:sp>
      <p:sp>
        <p:nvSpPr>
          <p:cNvPr id="13" name="Line 14"/>
          <p:cNvSpPr>
            <a:spLocks noChangeShapeType="1"/>
          </p:cNvSpPr>
          <p:nvPr/>
        </p:nvSpPr>
        <p:spPr bwMode="auto">
          <a:xfrm flipH="1">
            <a:off x="3028588" y="3812154"/>
            <a:ext cx="328483" cy="0"/>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a:lstStyle/>
          <a:p>
            <a:endParaRPr lang="es-MX"/>
          </a:p>
        </p:txBody>
      </p:sp>
      <p:sp>
        <p:nvSpPr>
          <p:cNvPr id="14" name="Line 15"/>
          <p:cNvSpPr>
            <a:spLocks noChangeShapeType="1"/>
          </p:cNvSpPr>
          <p:nvPr/>
        </p:nvSpPr>
        <p:spPr bwMode="auto">
          <a:xfrm flipH="1">
            <a:off x="3028588" y="4797451"/>
            <a:ext cx="328483" cy="0"/>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a:lstStyle/>
          <a:p>
            <a:endParaRPr lang="es-MX"/>
          </a:p>
        </p:txBody>
      </p:sp>
      <p:sp>
        <p:nvSpPr>
          <p:cNvPr id="15" name="Line 16"/>
          <p:cNvSpPr>
            <a:spLocks noChangeShapeType="1"/>
          </p:cNvSpPr>
          <p:nvPr/>
        </p:nvSpPr>
        <p:spPr bwMode="auto">
          <a:xfrm flipH="1">
            <a:off x="2371624" y="5717545"/>
            <a:ext cx="987261" cy="0"/>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a:lstStyle/>
          <a:p>
            <a:endParaRPr lang="es-MX"/>
          </a:p>
        </p:txBody>
      </p:sp>
      <p:sp>
        <p:nvSpPr>
          <p:cNvPr id="16" name="Line 17"/>
          <p:cNvSpPr>
            <a:spLocks noChangeShapeType="1"/>
          </p:cNvSpPr>
          <p:nvPr/>
        </p:nvSpPr>
        <p:spPr bwMode="auto">
          <a:xfrm>
            <a:off x="3030403" y="1905313"/>
            <a:ext cx="1" cy="986746"/>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a:lstStyle/>
          <a:p>
            <a:endParaRPr lang="es-MX"/>
          </a:p>
        </p:txBody>
      </p:sp>
      <p:sp>
        <p:nvSpPr>
          <p:cNvPr id="17" name="Line 18"/>
          <p:cNvSpPr>
            <a:spLocks noChangeShapeType="1"/>
          </p:cNvSpPr>
          <p:nvPr/>
        </p:nvSpPr>
        <p:spPr bwMode="auto">
          <a:xfrm>
            <a:off x="3030404" y="3812154"/>
            <a:ext cx="0" cy="985298"/>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a:lstStyle/>
          <a:p>
            <a:endParaRPr lang="es-MX"/>
          </a:p>
        </p:txBody>
      </p:sp>
      <p:sp>
        <p:nvSpPr>
          <p:cNvPr id="18" name="Text Box 19"/>
          <p:cNvSpPr txBox="1">
            <a:spLocks noChangeArrowheads="1"/>
          </p:cNvSpPr>
          <p:nvPr/>
        </p:nvSpPr>
        <p:spPr bwMode="auto">
          <a:xfrm>
            <a:off x="395288" y="1905313"/>
            <a:ext cx="1892855" cy="59407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r>
              <a:rPr lang="es-ES" sz="1800" dirty="0">
                <a:latin typeface="Tahoma" pitchFamily="34" charset="0"/>
              </a:rPr>
              <a:t>Investigación exploratoria</a:t>
            </a:r>
          </a:p>
        </p:txBody>
      </p:sp>
      <p:sp>
        <p:nvSpPr>
          <p:cNvPr id="19" name="Text Box 20"/>
          <p:cNvSpPr txBox="1">
            <a:spLocks noChangeArrowheads="1"/>
          </p:cNvSpPr>
          <p:nvPr/>
        </p:nvSpPr>
        <p:spPr bwMode="auto">
          <a:xfrm>
            <a:off x="478770" y="3942561"/>
            <a:ext cx="1892855" cy="59407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r>
              <a:rPr lang="es-ES" sz="1800">
                <a:latin typeface="Tahoma" pitchFamily="34" charset="0"/>
              </a:rPr>
              <a:t>Investigación concluyente</a:t>
            </a:r>
          </a:p>
        </p:txBody>
      </p:sp>
      <p:sp>
        <p:nvSpPr>
          <p:cNvPr id="20" name="Text Box 21"/>
          <p:cNvSpPr txBox="1">
            <a:spLocks noChangeArrowheads="1"/>
          </p:cNvSpPr>
          <p:nvPr/>
        </p:nvSpPr>
        <p:spPr bwMode="auto">
          <a:xfrm>
            <a:off x="478770" y="5388630"/>
            <a:ext cx="1892855" cy="84474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r>
              <a:rPr lang="es-ES" sz="1800">
                <a:latin typeface="Tahoma" pitchFamily="34" charset="0"/>
              </a:rPr>
              <a:t>Investigación de monitoreo y desempeño</a:t>
            </a:r>
          </a:p>
        </p:txBody>
      </p:sp>
      <p:sp>
        <p:nvSpPr>
          <p:cNvPr id="21" name="Line 22"/>
          <p:cNvSpPr>
            <a:spLocks noChangeShapeType="1"/>
          </p:cNvSpPr>
          <p:nvPr/>
        </p:nvSpPr>
        <p:spPr bwMode="auto">
          <a:xfrm flipH="1">
            <a:off x="2371624" y="4271476"/>
            <a:ext cx="658779" cy="0"/>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a:lstStyle/>
          <a:p>
            <a:endParaRPr lang="es-MX"/>
          </a:p>
        </p:txBody>
      </p:sp>
      <p:sp>
        <p:nvSpPr>
          <p:cNvPr id="22" name="Line 23"/>
          <p:cNvSpPr>
            <a:spLocks noChangeShapeType="1"/>
          </p:cNvSpPr>
          <p:nvPr/>
        </p:nvSpPr>
        <p:spPr bwMode="auto">
          <a:xfrm flipH="1">
            <a:off x="2288142" y="2169025"/>
            <a:ext cx="740445" cy="0"/>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a:lstStyle/>
          <a:p>
            <a:endParaRPr lang="es-MX"/>
          </a:p>
        </p:txBody>
      </p:sp>
      <p:sp>
        <p:nvSpPr>
          <p:cNvPr id="23" name="Line 24"/>
          <p:cNvSpPr>
            <a:spLocks noChangeShapeType="1"/>
          </p:cNvSpPr>
          <p:nvPr/>
        </p:nvSpPr>
        <p:spPr bwMode="auto">
          <a:xfrm flipH="1" flipV="1">
            <a:off x="5170072" y="6233378"/>
            <a:ext cx="3045265" cy="75346"/>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a:lstStyle/>
          <a:p>
            <a:endParaRPr lang="es-MX"/>
          </a:p>
        </p:txBody>
      </p:sp>
      <p:sp>
        <p:nvSpPr>
          <p:cNvPr id="24" name="Line 25"/>
          <p:cNvSpPr>
            <a:spLocks noChangeShapeType="1"/>
          </p:cNvSpPr>
          <p:nvPr/>
        </p:nvSpPr>
        <p:spPr bwMode="auto">
          <a:xfrm>
            <a:off x="5251741" y="2276872"/>
            <a:ext cx="0" cy="328915"/>
          </a:xfrm>
          <a:prstGeom prst="line">
            <a:avLst/>
          </a:prstGeom>
          <a:ln>
            <a:headEnd/>
            <a:tailEnd type="triangle" w="med" len="med"/>
          </a:ln>
        </p:spPr>
        <p:style>
          <a:lnRef idx="1">
            <a:schemeClr val="accent1"/>
          </a:lnRef>
          <a:fillRef idx="3">
            <a:schemeClr val="accent1"/>
          </a:fillRef>
          <a:effectRef idx="2">
            <a:schemeClr val="accent1"/>
          </a:effectRef>
          <a:fontRef idx="minor">
            <a:schemeClr val="lt1"/>
          </a:fontRef>
        </p:style>
        <p:txBody>
          <a:bodyPr/>
          <a:lstStyle/>
          <a:p>
            <a:endParaRPr lang="es-MX"/>
          </a:p>
        </p:txBody>
      </p:sp>
      <p:sp>
        <p:nvSpPr>
          <p:cNvPr id="25" name="Line 26"/>
          <p:cNvSpPr>
            <a:spLocks noChangeShapeType="1"/>
          </p:cNvSpPr>
          <p:nvPr/>
        </p:nvSpPr>
        <p:spPr bwMode="auto">
          <a:xfrm>
            <a:off x="5251741" y="3212976"/>
            <a:ext cx="0" cy="328916"/>
          </a:xfrm>
          <a:prstGeom prst="line">
            <a:avLst/>
          </a:prstGeom>
          <a:ln>
            <a:headEnd/>
            <a:tailEnd type="triangle" w="med" len="med"/>
          </a:ln>
        </p:spPr>
        <p:style>
          <a:lnRef idx="1">
            <a:schemeClr val="accent1"/>
          </a:lnRef>
          <a:fillRef idx="3">
            <a:schemeClr val="accent1"/>
          </a:fillRef>
          <a:effectRef idx="2">
            <a:schemeClr val="accent1"/>
          </a:effectRef>
          <a:fontRef idx="minor">
            <a:schemeClr val="lt1"/>
          </a:fontRef>
        </p:style>
        <p:txBody>
          <a:bodyPr/>
          <a:lstStyle/>
          <a:p>
            <a:endParaRPr lang="es-MX"/>
          </a:p>
        </p:txBody>
      </p:sp>
      <p:sp>
        <p:nvSpPr>
          <p:cNvPr id="26" name="Line 27"/>
          <p:cNvSpPr>
            <a:spLocks noChangeShapeType="1"/>
          </p:cNvSpPr>
          <p:nvPr/>
        </p:nvSpPr>
        <p:spPr bwMode="auto">
          <a:xfrm>
            <a:off x="5251741" y="4141069"/>
            <a:ext cx="0" cy="459323"/>
          </a:xfrm>
          <a:prstGeom prst="line">
            <a:avLst/>
          </a:prstGeom>
          <a:ln>
            <a:headEnd/>
            <a:tailEnd type="triangle" w="med" len="med"/>
          </a:ln>
        </p:spPr>
        <p:style>
          <a:lnRef idx="1">
            <a:schemeClr val="accent1"/>
          </a:lnRef>
          <a:fillRef idx="3">
            <a:schemeClr val="accent1"/>
          </a:fillRef>
          <a:effectRef idx="2">
            <a:schemeClr val="accent1"/>
          </a:effectRef>
          <a:fontRef idx="minor">
            <a:schemeClr val="lt1"/>
          </a:fontRef>
        </p:style>
        <p:txBody>
          <a:bodyPr/>
          <a:lstStyle/>
          <a:p>
            <a:endParaRPr lang="es-MX"/>
          </a:p>
        </p:txBody>
      </p:sp>
      <p:sp>
        <p:nvSpPr>
          <p:cNvPr id="27" name="Line 28"/>
          <p:cNvSpPr>
            <a:spLocks noChangeShapeType="1"/>
          </p:cNvSpPr>
          <p:nvPr/>
        </p:nvSpPr>
        <p:spPr bwMode="auto">
          <a:xfrm>
            <a:off x="5251741" y="5191571"/>
            <a:ext cx="0" cy="328915"/>
          </a:xfrm>
          <a:prstGeom prst="line">
            <a:avLst/>
          </a:prstGeom>
          <a:ln>
            <a:headEnd/>
            <a:tailEnd type="triangle" w="med" len="med"/>
          </a:ln>
        </p:spPr>
        <p:style>
          <a:lnRef idx="1">
            <a:schemeClr val="accent1"/>
          </a:lnRef>
          <a:fillRef idx="3">
            <a:schemeClr val="accent1"/>
          </a:fillRef>
          <a:effectRef idx="2">
            <a:schemeClr val="accent1"/>
          </a:effectRef>
          <a:fontRef idx="minor">
            <a:schemeClr val="lt1"/>
          </a:fontRef>
        </p:style>
        <p:txBody>
          <a:bodyPr/>
          <a:lstStyle/>
          <a:p>
            <a:endParaRPr lang="es-MX"/>
          </a:p>
        </p:txBody>
      </p:sp>
      <p:sp>
        <p:nvSpPr>
          <p:cNvPr id="28" name="Line 29"/>
          <p:cNvSpPr>
            <a:spLocks noChangeShapeType="1"/>
          </p:cNvSpPr>
          <p:nvPr/>
        </p:nvSpPr>
        <p:spPr bwMode="auto">
          <a:xfrm flipH="1">
            <a:off x="7228077" y="1905313"/>
            <a:ext cx="987261" cy="0"/>
          </a:xfrm>
          <a:prstGeom prst="line">
            <a:avLst/>
          </a:prstGeom>
          <a:ln>
            <a:headEnd/>
            <a:tailEnd type="triangle" w="med" len="med"/>
          </a:ln>
        </p:spPr>
        <p:style>
          <a:lnRef idx="1">
            <a:schemeClr val="accent1"/>
          </a:lnRef>
          <a:fillRef idx="3">
            <a:schemeClr val="accent1"/>
          </a:fillRef>
          <a:effectRef idx="2">
            <a:schemeClr val="accent1"/>
          </a:effectRef>
          <a:fontRef idx="minor">
            <a:schemeClr val="lt1"/>
          </a:fontRef>
        </p:style>
        <p:txBody>
          <a:bodyPr/>
          <a:lstStyle/>
          <a:p>
            <a:endParaRPr lang="es-MX"/>
          </a:p>
        </p:txBody>
      </p:sp>
      <p:sp>
        <p:nvSpPr>
          <p:cNvPr id="29" name="Line 30"/>
          <p:cNvSpPr>
            <a:spLocks noChangeShapeType="1"/>
          </p:cNvSpPr>
          <p:nvPr/>
        </p:nvSpPr>
        <p:spPr bwMode="auto">
          <a:xfrm>
            <a:off x="8215338" y="1905313"/>
            <a:ext cx="0" cy="4403411"/>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a:lstStyle/>
          <a:p>
            <a:endParaRPr lang="es-MX"/>
          </a:p>
        </p:txBody>
      </p:sp>
      <p:sp>
        <p:nvSpPr>
          <p:cNvPr id="30" name="Line 31"/>
          <p:cNvSpPr>
            <a:spLocks noChangeShapeType="1"/>
          </p:cNvSpPr>
          <p:nvPr/>
        </p:nvSpPr>
        <p:spPr bwMode="auto">
          <a:xfrm flipH="1">
            <a:off x="5170072" y="5914605"/>
            <a:ext cx="1" cy="318773"/>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a:lstStyle/>
          <a:p>
            <a:endParaRPr lang="es-MX"/>
          </a:p>
        </p:txBody>
      </p:sp>
    </p:spTree>
    <p:extLst>
      <p:ext uri="{BB962C8B-B14F-4D97-AF65-F5344CB8AC3E}">
        <p14:creationId xmlns:p14="http://schemas.microsoft.com/office/powerpoint/2010/main" val="20200795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1323439"/>
          </a:xfrm>
          <a:prstGeom prst="rect">
            <a:avLst/>
          </a:prstGeom>
          <a:noFill/>
        </p:spPr>
        <p:txBody>
          <a:bodyPr wrap="square" rtlCol="0">
            <a:spAutoFit/>
          </a:bodyPr>
          <a:lstStyle/>
          <a:p>
            <a:pPr marL="457200" indent="-457200">
              <a:buFont typeface="Wingdings" pitchFamily="2" charset="2"/>
              <a:buChar char="v"/>
            </a:pPr>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sp>
        <p:nvSpPr>
          <p:cNvPr id="3" name="2 Rectángulo"/>
          <p:cNvSpPr/>
          <p:nvPr/>
        </p:nvSpPr>
        <p:spPr>
          <a:xfrm>
            <a:off x="500034" y="785794"/>
            <a:ext cx="1714512" cy="357190"/>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s-MX" b="1" dirty="0" smtClean="0">
                <a:solidFill>
                  <a:schemeClr val="bg1"/>
                </a:solidFill>
              </a:rPr>
              <a:t>PROCESO</a:t>
            </a:r>
            <a:endParaRPr lang="es-MX" b="1" dirty="0">
              <a:solidFill>
                <a:schemeClr val="bg1"/>
              </a:solidFill>
            </a:endParaRPr>
          </a:p>
        </p:txBody>
      </p:sp>
      <p:sp>
        <p:nvSpPr>
          <p:cNvPr id="5" name="Text Box 13"/>
          <p:cNvSpPr txBox="1">
            <a:spLocks noChangeArrowheads="1"/>
          </p:cNvSpPr>
          <p:nvPr/>
        </p:nvSpPr>
        <p:spPr bwMode="auto">
          <a:xfrm>
            <a:off x="571472" y="1357298"/>
            <a:ext cx="4572032"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square">
            <a:spAutoFit/>
          </a:bodyPr>
          <a:lstStyle/>
          <a:p>
            <a:pPr eaLnBrk="1" hangingPunct="1"/>
            <a:r>
              <a:rPr lang="es-MX" sz="2000" b="1" dirty="0" smtClean="0">
                <a:latin typeface="Tahoma" pitchFamily="34" charset="0"/>
              </a:rPr>
              <a:t>6. Método de recolección de </a:t>
            </a:r>
            <a:r>
              <a:rPr lang="es-MX" sz="2000" b="1" dirty="0">
                <a:latin typeface="Tahoma" pitchFamily="34" charset="0"/>
              </a:rPr>
              <a:t>datos</a:t>
            </a:r>
            <a:endParaRPr lang="es-ES" sz="2000" b="1" dirty="0">
              <a:latin typeface="Tahoma" pitchFamily="34" charset="0"/>
            </a:endParaRPr>
          </a:p>
        </p:txBody>
      </p:sp>
      <p:sp>
        <p:nvSpPr>
          <p:cNvPr id="6" name="Rectangle 3"/>
          <p:cNvSpPr txBox="1">
            <a:spLocks noChangeArrowheads="1"/>
          </p:cNvSpPr>
          <p:nvPr/>
        </p:nvSpPr>
        <p:spPr>
          <a:xfrm>
            <a:off x="642910" y="2093168"/>
            <a:ext cx="7929618" cy="4648200"/>
          </a:xfrm>
          <a:prstGeom prst="rect">
            <a:avLst/>
          </a:prstGeom>
        </p:spPr>
        <p:txBody>
          <a:bodyPr vert="horz">
            <a:normAutofit/>
          </a:bodyPr>
          <a:lstStyle/>
          <a:p>
            <a:pPr marL="342900" marR="0" lvl="0" indent="-342900" algn="just" defTabSz="914400" rtl="0" eaLnBrk="1" fontAlgn="auto" latinLnBrk="0" hangingPunct="1">
              <a:lnSpc>
                <a:spcPct val="100000"/>
              </a:lnSpc>
              <a:spcBef>
                <a:spcPct val="20000"/>
              </a:spcBef>
              <a:spcAft>
                <a:spcPts val="0"/>
              </a:spcAft>
              <a:buClr>
                <a:schemeClr val="accent1"/>
              </a:buClr>
              <a:buSzPct val="70000"/>
              <a:buFont typeface="Monotype Sorts" pitchFamily="2" charset="2"/>
              <a:buChar char="è"/>
              <a:tabLst/>
              <a:defRPr/>
            </a:pPr>
            <a:r>
              <a:rPr kumimoji="0" lang="es-MX" sz="2000" b="0" i="0" u="none" strike="noStrike" kern="1200" cap="none" spc="0" normalizeH="0" baseline="0" noProof="0" dirty="0" smtClean="0">
                <a:ln>
                  <a:noFill/>
                </a:ln>
                <a:effectLst/>
                <a:uLnTx/>
                <a:uFillTx/>
                <a:latin typeface="Arial" pitchFamily="34" charset="0"/>
                <a:ea typeface="+mn-ea"/>
                <a:cs typeface="+mn-cs"/>
              </a:rPr>
              <a:t>Para el levantamiento de la información primaria existe una amplia variedad de métodos a considerar. Estos se pueden agrupar en:</a:t>
            </a:r>
          </a:p>
          <a:p>
            <a:pPr marL="342900" marR="0" lvl="0" indent="-342900" algn="just" defTabSz="914400" rtl="0" eaLnBrk="1" fontAlgn="auto" latinLnBrk="0" hangingPunct="1">
              <a:lnSpc>
                <a:spcPct val="100000"/>
              </a:lnSpc>
              <a:spcBef>
                <a:spcPct val="20000"/>
              </a:spcBef>
              <a:spcAft>
                <a:spcPts val="0"/>
              </a:spcAft>
              <a:buClr>
                <a:schemeClr val="accent1"/>
              </a:buClr>
              <a:buSzPct val="70000"/>
              <a:buFont typeface="Wingdings 2"/>
              <a:buChar char=""/>
              <a:tabLst/>
              <a:defRPr/>
            </a:pPr>
            <a:endParaRPr kumimoji="0" lang="es-MX" sz="2000" b="0" i="0" u="none" strike="noStrike" kern="1200" cap="none" spc="0" normalizeH="0" baseline="0" noProof="0" dirty="0" smtClean="0">
              <a:ln>
                <a:noFill/>
              </a:ln>
              <a:effectLst/>
              <a:uLnTx/>
              <a:uFillTx/>
              <a:latin typeface="Arial" pitchFamily="34" charset="0"/>
              <a:ea typeface="+mn-ea"/>
              <a:cs typeface="+mn-cs"/>
            </a:endParaRPr>
          </a:p>
          <a:p>
            <a:pPr marL="742950" marR="0" lvl="1" indent="-285750" algn="just" defTabSz="914400" rtl="0" eaLnBrk="1" fontAlgn="auto" latinLnBrk="0" hangingPunct="1">
              <a:lnSpc>
                <a:spcPct val="100000"/>
              </a:lnSpc>
              <a:spcBef>
                <a:spcPct val="20000"/>
              </a:spcBef>
              <a:spcAft>
                <a:spcPts val="0"/>
              </a:spcAft>
              <a:buClr>
                <a:schemeClr val="accent1"/>
              </a:buClr>
              <a:buSzPct val="75000"/>
              <a:buFont typeface="Monotype Sorts" pitchFamily="2" charset="2"/>
              <a:buChar char="ç"/>
              <a:tabLst/>
              <a:defRPr/>
            </a:pPr>
            <a:r>
              <a:rPr kumimoji="0" lang="es-MX" sz="2000" b="1" i="0" u="none" strike="noStrike" kern="1200" cap="none" spc="0" normalizeH="0" baseline="0" noProof="0" dirty="0" smtClean="0">
                <a:ln>
                  <a:noFill/>
                </a:ln>
                <a:effectLst/>
                <a:uLnTx/>
                <a:uFillTx/>
                <a:latin typeface="Arial" pitchFamily="34" charset="0"/>
                <a:ea typeface="+mn-ea"/>
                <a:cs typeface="+mn-cs"/>
              </a:rPr>
              <a:t>Cuantitativos.-</a:t>
            </a:r>
            <a:r>
              <a:rPr kumimoji="0" lang="es-MX" sz="2000" b="0" i="0" u="none" strike="noStrike" kern="1200" cap="none" spc="0" normalizeH="0" baseline="0" noProof="0" dirty="0" smtClean="0">
                <a:ln>
                  <a:noFill/>
                </a:ln>
                <a:effectLst/>
                <a:uLnTx/>
                <a:uFillTx/>
                <a:latin typeface="Arial" pitchFamily="34" charset="0"/>
                <a:ea typeface="+mn-ea"/>
                <a:cs typeface="+mn-cs"/>
              </a:rPr>
              <a:t> Permiten cuantificar la información a través de muestras representativas.  Ofrece respuestas al qué, cuándo, cuánto, dónde y cómo suceden los hechos en segmentos definidos.</a:t>
            </a:r>
          </a:p>
          <a:p>
            <a:pPr marL="742950" marR="0" lvl="1" indent="-285750" algn="just" defTabSz="914400" rtl="0" eaLnBrk="1" fontAlgn="auto" latinLnBrk="0" hangingPunct="1">
              <a:lnSpc>
                <a:spcPct val="100000"/>
              </a:lnSpc>
              <a:spcBef>
                <a:spcPct val="20000"/>
              </a:spcBef>
              <a:spcAft>
                <a:spcPts val="0"/>
              </a:spcAft>
              <a:buClr>
                <a:schemeClr val="accent1"/>
              </a:buClr>
              <a:buSzPct val="75000"/>
              <a:buFont typeface="Monotype Sorts" pitchFamily="2" charset="2"/>
              <a:buChar char="ç"/>
              <a:tabLst/>
              <a:defRPr/>
            </a:pPr>
            <a:endParaRPr kumimoji="0" lang="es-MX" sz="2000" b="0" i="0" u="none" strike="noStrike" kern="1200" cap="none" spc="0" normalizeH="0" baseline="0" noProof="0" dirty="0" smtClean="0">
              <a:ln>
                <a:noFill/>
              </a:ln>
              <a:effectLst/>
              <a:uLnTx/>
              <a:uFillTx/>
              <a:latin typeface="Arial" pitchFamily="34" charset="0"/>
              <a:ea typeface="+mn-ea"/>
              <a:cs typeface="+mn-cs"/>
            </a:endParaRPr>
          </a:p>
          <a:p>
            <a:pPr marL="742950" marR="0" lvl="1" indent="-285750" algn="just" defTabSz="914400" rtl="0" eaLnBrk="1" fontAlgn="auto" latinLnBrk="0" hangingPunct="1">
              <a:lnSpc>
                <a:spcPct val="100000"/>
              </a:lnSpc>
              <a:spcBef>
                <a:spcPct val="20000"/>
              </a:spcBef>
              <a:spcAft>
                <a:spcPts val="0"/>
              </a:spcAft>
              <a:buClr>
                <a:schemeClr val="accent1"/>
              </a:buClr>
              <a:buSzPct val="75000"/>
              <a:buFont typeface="Monotype Sorts" pitchFamily="2" charset="2"/>
              <a:buChar char="ç"/>
              <a:tabLst/>
              <a:defRPr/>
            </a:pPr>
            <a:r>
              <a:rPr kumimoji="0" lang="es-MX" sz="2000" b="1" i="0" u="none" strike="noStrike" kern="1200" cap="none" spc="0" normalizeH="0" baseline="0" noProof="0" dirty="0" smtClean="0">
                <a:ln>
                  <a:noFill/>
                </a:ln>
                <a:effectLst/>
                <a:uLnTx/>
                <a:uFillTx/>
                <a:latin typeface="Arial" pitchFamily="34" charset="0"/>
                <a:ea typeface="+mn-ea"/>
                <a:cs typeface="+mn-cs"/>
              </a:rPr>
              <a:t>Cualitativos</a:t>
            </a:r>
            <a:r>
              <a:rPr kumimoji="0" lang="es-MX" sz="2000" b="0" i="0" u="none" strike="noStrike" kern="1200" cap="none" spc="0" normalizeH="0" baseline="0" noProof="0" dirty="0" smtClean="0">
                <a:ln>
                  <a:noFill/>
                </a:ln>
                <a:effectLst/>
                <a:uLnTx/>
                <a:uFillTx/>
                <a:latin typeface="Arial" pitchFamily="34" charset="0"/>
                <a:ea typeface="+mn-ea"/>
                <a:cs typeface="+mn-cs"/>
              </a:rPr>
              <a:t>.- Permite adentrarnos en el porqué del comportamiento del consumidor. Se basa en impresiones y se realiza entre pequeños grupos de personas.</a:t>
            </a:r>
            <a:endParaRPr kumimoji="0" lang="es-MX" sz="2000" b="0" i="0" u="none" strike="noStrike" kern="1200" cap="none" spc="0" normalizeH="0" baseline="0" noProof="0" dirty="0">
              <a:ln>
                <a:noFill/>
              </a:ln>
              <a:effectLst/>
              <a:uLnTx/>
              <a:uFillTx/>
              <a:latin typeface="Arial" pitchFamily="34" charset="0"/>
              <a:ea typeface="+mn-ea"/>
              <a:cs typeface="+mn-cs"/>
            </a:endParaRPr>
          </a:p>
        </p:txBody>
      </p:sp>
    </p:spTree>
    <p:extLst>
      <p:ext uri="{BB962C8B-B14F-4D97-AF65-F5344CB8AC3E}">
        <p14:creationId xmlns:p14="http://schemas.microsoft.com/office/powerpoint/2010/main" val="1814549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1323439"/>
          </a:xfrm>
          <a:prstGeom prst="rect">
            <a:avLst/>
          </a:prstGeom>
          <a:noFill/>
        </p:spPr>
        <p:txBody>
          <a:bodyPr wrap="square" rtlCol="0">
            <a:spAutoFit/>
          </a:bodyPr>
          <a:lstStyle/>
          <a:p>
            <a:pPr marL="457200" indent="-457200">
              <a:buFont typeface="Wingdings" pitchFamily="2" charset="2"/>
              <a:buChar char="v"/>
            </a:pPr>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sp>
        <p:nvSpPr>
          <p:cNvPr id="7" name="6 Rectángulo"/>
          <p:cNvSpPr/>
          <p:nvPr/>
        </p:nvSpPr>
        <p:spPr>
          <a:xfrm>
            <a:off x="500034" y="785794"/>
            <a:ext cx="1714512" cy="357190"/>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s-MX" b="1" dirty="0" smtClean="0">
                <a:solidFill>
                  <a:schemeClr val="bg1"/>
                </a:solidFill>
              </a:rPr>
              <a:t>PROCESO</a:t>
            </a:r>
            <a:endParaRPr lang="es-MX" b="1" dirty="0">
              <a:solidFill>
                <a:schemeClr val="bg1"/>
              </a:solidFill>
            </a:endParaRPr>
          </a:p>
        </p:txBody>
      </p:sp>
      <p:sp>
        <p:nvSpPr>
          <p:cNvPr id="8" name="Text Box 13"/>
          <p:cNvSpPr txBox="1">
            <a:spLocks noChangeArrowheads="1"/>
          </p:cNvSpPr>
          <p:nvPr/>
        </p:nvSpPr>
        <p:spPr bwMode="auto">
          <a:xfrm>
            <a:off x="571472" y="1357298"/>
            <a:ext cx="4572032"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square">
            <a:spAutoFit/>
          </a:bodyPr>
          <a:lstStyle/>
          <a:p>
            <a:pPr eaLnBrk="1" hangingPunct="1"/>
            <a:r>
              <a:rPr lang="es-MX" sz="2000" b="1" dirty="0" smtClean="0">
                <a:latin typeface="Tahoma" pitchFamily="34" charset="0"/>
              </a:rPr>
              <a:t>6. Método de recolección de </a:t>
            </a:r>
            <a:r>
              <a:rPr lang="es-MX" sz="2000" b="1" dirty="0">
                <a:latin typeface="Tahoma" pitchFamily="34" charset="0"/>
              </a:rPr>
              <a:t>datos</a:t>
            </a:r>
            <a:endParaRPr lang="es-ES" sz="2000" b="1" dirty="0">
              <a:latin typeface="Tahoma" pitchFamily="34" charset="0"/>
            </a:endParaRPr>
          </a:p>
        </p:txBody>
      </p:sp>
      <p:sp>
        <p:nvSpPr>
          <p:cNvPr id="9" name="Rectangle 3"/>
          <p:cNvSpPr txBox="1">
            <a:spLocks noChangeArrowheads="1"/>
          </p:cNvSpPr>
          <p:nvPr/>
        </p:nvSpPr>
        <p:spPr>
          <a:xfrm>
            <a:off x="714348" y="4500570"/>
            <a:ext cx="7772400" cy="2000264"/>
          </a:xfrm>
          <a:prstGeom prst="rect">
            <a:avLst/>
          </a:prstGeom>
        </p:spPr>
        <p:txBody>
          <a:bodyPr vert="horz">
            <a:normAutofit/>
          </a:bodyPr>
          <a:lstStyle/>
          <a:p>
            <a:pPr marL="342900" marR="0" lvl="0" indent="-342900" algn="just" defTabSz="914400" rtl="0" eaLnBrk="1" fontAlgn="auto" latinLnBrk="0" hangingPunct="1">
              <a:lnSpc>
                <a:spcPct val="100000"/>
              </a:lnSpc>
              <a:spcBef>
                <a:spcPct val="20000"/>
              </a:spcBef>
              <a:spcAft>
                <a:spcPts val="0"/>
              </a:spcAft>
              <a:buClr>
                <a:schemeClr val="accent1"/>
              </a:buClr>
              <a:buSzPct val="75000"/>
              <a:buFont typeface="Monotype Sorts" pitchFamily="2" charset="2"/>
              <a:buChar char="è"/>
              <a:tabLst/>
              <a:defRPr/>
            </a:pPr>
            <a:r>
              <a:rPr kumimoji="0" lang="es-MX" sz="2000" b="0" i="0" u="none" strike="noStrike" kern="1200" cap="none" spc="0" normalizeH="0" baseline="0" noProof="0" dirty="0" smtClean="0">
                <a:ln>
                  <a:noFill/>
                </a:ln>
                <a:effectLst/>
                <a:uLnTx/>
                <a:uFillTx/>
                <a:latin typeface="Arial" pitchFamily="34" charset="0"/>
                <a:ea typeface="+mn-ea"/>
                <a:cs typeface="+mn-cs"/>
              </a:rPr>
              <a:t>La elección del método de recopilación de datos es un aspecto crítico en el proceso de investigación.</a:t>
            </a:r>
          </a:p>
          <a:p>
            <a:pPr marL="342900" marR="0" lvl="0" indent="-342900" algn="just" defTabSz="914400" rtl="0" eaLnBrk="1" fontAlgn="auto" latinLnBrk="0" hangingPunct="1">
              <a:lnSpc>
                <a:spcPct val="100000"/>
              </a:lnSpc>
              <a:spcBef>
                <a:spcPct val="20000"/>
              </a:spcBef>
              <a:spcAft>
                <a:spcPts val="0"/>
              </a:spcAft>
              <a:buClr>
                <a:schemeClr val="accent1"/>
              </a:buClr>
              <a:buSzPct val="75000"/>
              <a:buFont typeface="Monotype Sorts" pitchFamily="2" charset="2"/>
              <a:buChar char="è"/>
              <a:tabLst/>
              <a:defRPr/>
            </a:pPr>
            <a:r>
              <a:rPr kumimoji="0" lang="es-MX" sz="2000" b="0" i="0" u="none" strike="noStrike" kern="1200" cap="none" spc="0" normalizeH="0" baseline="0" noProof="0" dirty="0" smtClean="0">
                <a:ln>
                  <a:noFill/>
                </a:ln>
                <a:effectLst/>
                <a:uLnTx/>
                <a:uFillTx/>
                <a:latin typeface="Arial" pitchFamily="34" charset="0"/>
                <a:ea typeface="+mn-ea"/>
                <a:cs typeface="+mn-cs"/>
              </a:rPr>
              <a:t>La encuesta es la principal elección de los investigadores.</a:t>
            </a:r>
          </a:p>
          <a:p>
            <a:pPr marL="342900" marR="0" lvl="0" indent="-342900" algn="just" defTabSz="914400" rtl="0" eaLnBrk="1" fontAlgn="auto" latinLnBrk="0" hangingPunct="1">
              <a:lnSpc>
                <a:spcPct val="100000"/>
              </a:lnSpc>
              <a:spcBef>
                <a:spcPct val="20000"/>
              </a:spcBef>
              <a:spcAft>
                <a:spcPts val="0"/>
              </a:spcAft>
              <a:buClr>
                <a:schemeClr val="accent1"/>
              </a:buClr>
              <a:buSzPct val="75000"/>
              <a:buFont typeface="Monotype Sorts" pitchFamily="2" charset="2"/>
              <a:buChar char="è"/>
              <a:tabLst/>
              <a:defRPr/>
            </a:pPr>
            <a:r>
              <a:rPr kumimoji="0" lang="es-MX" sz="2000" b="0" i="0" u="none" strike="noStrike" kern="1200" cap="none" spc="0" normalizeH="0" baseline="0" noProof="0" dirty="0" smtClean="0">
                <a:ln>
                  <a:noFill/>
                </a:ln>
                <a:effectLst/>
                <a:uLnTx/>
                <a:uFillTx/>
                <a:latin typeface="Arial" pitchFamily="34" charset="0"/>
                <a:ea typeface="+mn-ea"/>
                <a:cs typeface="+mn-cs"/>
              </a:rPr>
              <a:t>La principal ventaja de la encuesta es que puede recolectar gran cantidad de datos acerca de un entrevistado individual.</a:t>
            </a:r>
            <a:endParaRPr kumimoji="0" lang="es-MX" sz="2000" b="0" i="0" u="none" strike="noStrike" kern="1200" cap="none" spc="0" normalizeH="0" baseline="0" noProof="0" dirty="0">
              <a:ln>
                <a:noFill/>
              </a:ln>
              <a:effectLst/>
              <a:uLnTx/>
              <a:uFillTx/>
              <a:latin typeface="Arial" pitchFamily="34" charset="0"/>
              <a:ea typeface="+mn-ea"/>
              <a:cs typeface="+mn-cs"/>
            </a:endParaRPr>
          </a:p>
        </p:txBody>
      </p:sp>
      <p:sp>
        <p:nvSpPr>
          <p:cNvPr id="10" name="Rectangle 3"/>
          <p:cNvSpPr txBox="1">
            <a:spLocks noChangeArrowheads="1"/>
          </p:cNvSpPr>
          <p:nvPr/>
        </p:nvSpPr>
        <p:spPr>
          <a:xfrm>
            <a:off x="827584" y="1909762"/>
            <a:ext cx="8215370" cy="2519370"/>
          </a:xfrm>
          <a:prstGeom prst="rect">
            <a:avLst/>
          </a:prstGeom>
          <a:noFill/>
          <a:ln/>
        </p:spPr>
        <p:txBody>
          <a:bodyPr vert="horz">
            <a:normAutofit lnSpcReduction="10000"/>
          </a:bodyPr>
          <a:lstStyle/>
          <a:p>
            <a:pPr marL="342900" marR="0" lvl="0" indent="-342900" algn="l" defTabSz="914400" rtl="0" eaLnBrk="1" fontAlgn="auto" latinLnBrk="0" hangingPunct="1">
              <a:lnSpc>
                <a:spcPct val="100000"/>
              </a:lnSpc>
              <a:spcBef>
                <a:spcPct val="20000"/>
              </a:spcBef>
              <a:spcAft>
                <a:spcPts val="0"/>
              </a:spcAft>
              <a:buClr>
                <a:schemeClr val="accent1"/>
              </a:buClr>
              <a:buSzPct val="70000"/>
              <a:buFont typeface="Wingdings 2"/>
              <a:buChar char=""/>
              <a:tabLst/>
              <a:defRPr/>
            </a:pPr>
            <a:r>
              <a:rPr kumimoji="0" lang="es-ES" sz="2000" b="1" i="0" u="none" strike="noStrike" kern="1200" cap="none" spc="0" normalizeH="0" baseline="0" noProof="0" dirty="0" smtClean="0">
                <a:ln>
                  <a:noFill/>
                </a:ln>
                <a:effectLst/>
                <a:uLnTx/>
                <a:uFillTx/>
                <a:latin typeface="Tahoma" pitchFamily="34" charset="0"/>
                <a:ea typeface="+mn-ea"/>
                <a:cs typeface="+mn-cs"/>
              </a:rPr>
              <a:t>Cuantitativos: </a:t>
            </a:r>
            <a:r>
              <a:rPr kumimoji="0" lang="es-ES" sz="2000" b="0" i="0" u="none" strike="noStrike" kern="1200" cap="none" spc="0" normalizeH="0" baseline="0" noProof="0" dirty="0" smtClean="0">
                <a:ln>
                  <a:noFill/>
                </a:ln>
                <a:effectLst/>
                <a:uLnTx/>
                <a:uFillTx/>
                <a:latin typeface="Tahoma" pitchFamily="34" charset="0"/>
                <a:ea typeface="+mn-ea"/>
                <a:cs typeface="+mn-cs"/>
              </a:rPr>
              <a:t>Generan datos objetivos </a:t>
            </a:r>
          </a:p>
          <a:p>
            <a:pPr marL="2419350" marR="0" lvl="4" indent="-228600" algn="l" defTabSz="914400" rtl="0" eaLnBrk="1" fontAlgn="auto" latinLnBrk="0" hangingPunct="1">
              <a:lnSpc>
                <a:spcPct val="100000"/>
              </a:lnSpc>
              <a:spcBef>
                <a:spcPct val="20000"/>
              </a:spcBef>
              <a:spcAft>
                <a:spcPts val="0"/>
              </a:spcAft>
              <a:buClr>
                <a:schemeClr val="accent1"/>
              </a:buClr>
              <a:buSzPct val="60000"/>
              <a:buFontTx/>
              <a:buChar char="•"/>
              <a:tabLst/>
              <a:defRPr/>
            </a:pPr>
            <a:r>
              <a:rPr kumimoji="0" lang="es-ES" sz="2000" b="0" i="0" u="none" strike="noStrike" kern="1200" cap="none" spc="0" normalizeH="0" baseline="0" noProof="0" dirty="0" smtClean="0">
                <a:ln>
                  <a:noFill/>
                </a:ln>
                <a:effectLst/>
                <a:uLnTx/>
                <a:uFillTx/>
                <a:latin typeface="Tahoma" pitchFamily="34" charset="0"/>
                <a:ea typeface="+mn-ea"/>
                <a:cs typeface="+mn-cs"/>
              </a:rPr>
              <a:t>Buscan el cuanto? </a:t>
            </a:r>
          </a:p>
          <a:p>
            <a:pPr marL="342900" marR="0" lvl="0" indent="-342900" algn="l" defTabSz="914400" rtl="0" eaLnBrk="1" fontAlgn="auto" latinLnBrk="0" hangingPunct="1">
              <a:lnSpc>
                <a:spcPct val="100000"/>
              </a:lnSpc>
              <a:spcBef>
                <a:spcPct val="20000"/>
              </a:spcBef>
              <a:spcAft>
                <a:spcPts val="0"/>
              </a:spcAft>
              <a:buClr>
                <a:schemeClr val="accent1"/>
              </a:buClr>
              <a:buSzPct val="70000"/>
              <a:buFont typeface="Wingdings 2"/>
              <a:buChar char=""/>
              <a:tabLst/>
              <a:defRPr/>
            </a:pPr>
            <a:r>
              <a:rPr kumimoji="0" lang="es-ES" sz="2000" b="1" i="0" u="none" strike="noStrike" kern="1200" cap="none" spc="0" normalizeH="0" baseline="0" noProof="0" dirty="0" smtClean="0">
                <a:ln>
                  <a:noFill/>
                </a:ln>
                <a:effectLst/>
                <a:uLnTx/>
                <a:uFillTx/>
                <a:latin typeface="Tahoma" pitchFamily="34" charset="0"/>
                <a:ea typeface="+mn-ea"/>
                <a:cs typeface="+mn-cs"/>
              </a:rPr>
              <a:t>Cualitativos:</a:t>
            </a:r>
            <a:r>
              <a:rPr kumimoji="0" lang="es-ES" sz="2000" b="0" i="0" u="none" strike="noStrike" kern="1200" cap="none" spc="0" normalizeH="0" baseline="0" noProof="0" dirty="0" smtClean="0">
                <a:ln>
                  <a:noFill/>
                </a:ln>
                <a:effectLst/>
                <a:uLnTx/>
                <a:uFillTx/>
                <a:latin typeface="Tahoma" pitchFamily="34" charset="0"/>
                <a:ea typeface="+mn-ea"/>
                <a:cs typeface="+mn-cs"/>
              </a:rPr>
              <a:t> Generan datos subjetivos</a:t>
            </a:r>
          </a:p>
          <a:p>
            <a:pPr marL="2419350" marR="0" lvl="4" indent="-228600" algn="l" defTabSz="914400" rtl="0" eaLnBrk="1" fontAlgn="auto" latinLnBrk="0" hangingPunct="1">
              <a:lnSpc>
                <a:spcPct val="100000"/>
              </a:lnSpc>
              <a:spcBef>
                <a:spcPct val="20000"/>
              </a:spcBef>
              <a:spcAft>
                <a:spcPts val="0"/>
              </a:spcAft>
              <a:buClr>
                <a:schemeClr val="accent1"/>
              </a:buClr>
              <a:buSzPct val="60000"/>
              <a:buFont typeface="Wingdings 2"/>
              <a:buChar char=""/>
              <a:tabLst/>
              <a:defRPr/>
            </a:pPr>
            <a:r>
              <a:rPr kumimoji="0" lang="es-ES" sz="2000" b="0" i="0" u="none" strike="noStrike" kern="1200" cap="none" spc="0" normalizeH="0" baseline="0" noProof="0" dirty="0" smtClean="0">
                <a:ln>
                  <a:noFill/>
                </a:ln>
                <a:effectLst/>
                <a:uLnTx/>
                <a:uFillTx/>
                <a:latin typeface="Tahoma" pitchFamily="34" charset="0"/>
                <a:ea typeface="+mn-ea"/>
                <a:cs typeface="+mn-cs"/>
              </a:rPr>
              <a:t>Buscan la comprensión, el como?</a:t>
            </a:r>
          </a:p>
          <a:p>
            <a:pPr marL="2419350" marR="0" lvl="4" indent="-228600" algn="l" defTabSz="914400" rtl="0" eaLnBrk="1" fontAlgn="auto" latinLnBrk="0" hangingPunct="1">
              <a:lnSpc>
                <a:spcPct val="100000"/>
              </a:lnSpc>
              <a:spcBef>
                <a:spcPct val="20000"/>
              </a:spcBef>
              <a:spcAft>
                <a:spcPts val="0"/>
              </a:spcAft>
              <a:buClr>
                <a:schemeClr val="accent1"/>
              </a:buClr>
              <a:buSzPct val="60000"/>
              <a:buFont typeface="Wingdings 2"/>
              <a:buChar char=""/>
              <a:tabLst/>
              <a:defRPr/>
            </a:pPr>
            <a:r>
              <a:rPr kumimoji="0" lang="es-ES" sz="2000" b="0" i="0" u="none" strike="noStrike" kern="1200" cap="none" spc="0" normalizeH="0" baseline="0" noProof="0" dirty="0" smtClean="0">
                <a:ln>
                  <a:noFill/>
                </a:ln>
                <a:effectLst/>
                <a:uLnTx/>
                <a:uFillTx/>
                <a:latin typeface="Tahoma" pitchFamily="34" charset="0"/>
                <a:ea typeface="+mn-ea"/>
                <a:cs typeface="+mn-cs"/>
              </a:rPr>
              <a:t>Técnicas: 	</a:t>
            </a:r>
            <a:r>
              <a:rPr kumimoji="0" lang="es-ES" sz="2000" b="0" i="0" u="none" strike="noStrike" kern="1200" cap="none" spc="0" normalizeH="0" baseline="0" noProof="0" dirty="0" err="1" smtClean="0">
                <a:ln>
                  <a:noFill/>
                </a:ln>
                <a:effectLst/>
                <a:uLnTx/>
                <a:uFillTx/>
                <a:latin typeface="Tahoma" pitchFamily="34" charset="0"/>
                <a:ea typeface="+mn-ea"/>
                <a:cs typeface="+mn-cs"/>
              </a:rPr>
              <a:t>Focus</a:t>
            </a:r>
            <a:r>
              <a:rPr kumimoji="0" lang="es-ES" sz="2000" b="0" i="0" u="none" strike="noStrike" kern="1200" cap="none" spc="0" normalizeH="0" baseline="0" noProof="0" dirty="0" smtClean="0">
                <a:ln>
                  <a:noFill/>
                </a:ln>
                <a:effectLst/>
                <a:uLnTx/>
                <a:uFillTx/>
                <a:latin typeface="Tahoma" pitchFamily="34" charset="0"/>
                <a:ea typeface="+mn-ea"/>
                <a:cs typeface="+mn-cs"/>
              </a:rPr>
              <a:t> </a:t>
            </a:r>
            <a:r>
              <a:rPr kumimoji="0" lang="es-ES" sz="2000" b="0" i="0" u="none" strike="noStrike" kern="1200" cap="none" spc="0" normalizeH="0" baseline="0" noProof="0" dirty="0" err="1" smtClean="0">
                <a:ln>
                  <a:noFill/>
                </a:ln>
                <a:effectLst/>
                <a:uLnTx/>
                <a:uFillTx/>
                <a:latin typeface="Tahoma" pitchFamily="34" charset="0"/>
                <a:ea typeface="+mn-ea"/>
                <a:cs typeface="+mn-cs"/>
              </a:rPr>
              <a:t>group</a:t>
            </a:r>
            <a:endParaRPr kumimoji="0" lang="es-ES" sz="2000" b="0" i="0" u="none" strike="noStrike" kern="1200" cap="none" spc="0" normalizeH="0" baseline="0" noProof="0" dirty="0" smtClean="0">
              <a:ln>
                <a:noFill/>
              </a:ln>
              <a:effectLst/>
              <a:uLnTx/>
              <a:uFillTx/>
              <a:latin typeface="Tahoma" pitchFamily="34" charset="0"/>
              <a:ea typeface="+mn-ea"/>
              <a:cs typeface="+mn-cs"/>
            </a:endParaRPr>
          </a:p>
          <a:p>
            <a:pPr marL="2419350" marR="0" lvl="4" indent="-228600" algn="l" defTabSz="914400" rtl="0" eaLnBrk="1" fontAlgn="auto" latinLnBrk="0" hangingPunct="1">
              <a:lnSpc>
                <a:spcPct val="100000"/>
              </a:lnSpc>
              <a:spcBef>
                <a:spcPct val="20000"/>
              </a:spcBef>
              <a:spcAft>
                <a:spcPts val="0"/>
              </a:spcAft>
              <a:buClr>
                <a:schemeClr val="accent1"/>
              </a:buClr>
              <a:buSzPct val="60000"/>
              <a:buFontTx/>
              <a:buNone/>
              <a:tabLst/>
              <a:defRPr/>
            </a:pPr>
            <a:r>
              <a:rPr kumimoji="0" lang="es-ES" sz="2000" b="0" i="0" u="none" strike="noStrike" kern="1200" cap="none" spc="0" normalizeH="0" baseline="0" noProof="0" dirty="0" smtClean="0">
                <a:ln>
                  <a:noFill/>
                </a:ln>
                <a:effectLst/>
                <a:uLnTx/>
                <a:uFillTx/>
                <a:latin typeface="Tahoma" pitchFamily="34" charset="0"/>
                <a:ea typeface="+mn-ea"/>
                <a:cs typeface="+mn-cs"/>
              </a:rPr>
              <a:t>                      Entrevistas a profundidad</a:t>
            </a:r>
          </a:p>
          <a:p>
            <a:pPr marL="2419350" marR="0" lvl="4" indent="-228600" algn="l" defTabSz="914400" rtl="0" eaLnBrk="1" fontAlgn="auto" latinLnBrk="0" hangingPunct="1">
              <a:lnSpc>
                <a:spcPct val="100000"/>
              </a:lnSpc>
              <a:spcBef>
                <a:spcPct val="20000"/>
              </a:spcBef>
              <a:spcAft>
                <a:spcPts val="0"/>
              </a:spcAft>
              <a:buClr>
                <a:schemeClr val="accent1"/>
              </a:buClr>
              <a:buSzPct val="60000"/>
              <a:buFontTx/>
              <a:buNone/>
              <a:tabLst/>
              <a:defRPr/>
            </a:pPr>
            <a:r>
              <a:rPr kumimoji="0" lang="es-ES" sz="2000" b="0" i="0" u="none" strike="noStrike" kern="1200" cap="none" spc="0" normalizeH="0" baseline="0" noProof="0" dirty="0" smtClean="0">
                <a:ln>
                  <a:noFill/>
                </a:ln>
                <a:effectLst/>
                <a:uLnTx/>
                <a:uFillTx/>
                <a:latin typeface="Tahoma" pitchFamily="34" charset="0"/>
                <a:ea typeface="+mn-ea"/>
                <a:cs typeface="+mn-cs"/>
              </a:rPr>
              <a:t>                      Estudios antropológicos</a:t>
            </a:r>
          </a:p>
          <a:p>
            <a:pPr marL="2419350" marR="0" lvl="4" indent="-228600" algn="l" defTabSz="914400" rtl="0" eaLnBrk="1" fontAlgn="auto" latinLnBrk="0" hangingPunct="1">
              <a:lnSpc>
                <a:spcPct val="100000"/>
              </a:lnSpc>
              <a:spcBef>
                <a:spcPct val="20000"/>
              </a:spcBef>
              <a:spcAft>
                <a:spcPts val="0"/>
              </a:spcAft>
              <a:buClr>
                <a:schemeClr val="accent1"/>
              </a:buClr>
              <a:buSzPct val="60000"/>
              <a:buFont typeface="Wingdings 2"/>
              <a:buChar char=""/>
              <a:tabLst/>
              <a:defRPr/>
            </a:pPr>
            <a:endParaRPr kumimoji="0" lang="es-ES" sz="1700" b="0" i="0" u="none" strike="noStrike" kern="1200" cap="none" spc="0" normalizeH="0" baseline="0" noProof="0" dirty="0" smtClean="0">
              <a:ln>
                <a:noFill/>
              </a:ln>
              <a:solidFill>
                <a:schemeClr val="tx2"/>
              </a:solidFill>
              <a:effectLst/>
              <a:uLnTx/>
              <a:uFillTx/>
              <a:latin typeface="Tahoma" pitchFamily="34" charset="0"/>
              <a:ea typeface="+mn-ea"/>
              <a:cs typeface="+mn-cs"/>
            </a:endParaRPr>
          </a:p>
          <a:p>
            <a:pPr marL="2419350" marR="0" lvl="4" indent="-228600" algn="l" defTabSz="914400" rtl="0" eaLnBrk="1" fontAlgn="auto" latinLnBrk="0" hangingPunct="1">
              <a:lnSpc>
                <a:spcPct val="100000"/>
              </a:lnSpc>
              <a:spcBef>
                <a:spcPct val="20000"/>
              </a:spcBef>
              <a:spcAft>
                <a:spcPts val="0"/>
              </a:spcAft>
              <a:buClr>
                <a:schemeClr val="accent1"/>
              </a:buClr>
              <a:buSzPct val="60000"/>
              <a:buFont typeface="Wingdings 2"/>
              <a:buChar char=""/>
              <a:tabLst/>
              <a:defRPr/>
            </a:pPr>
            <a:endParaRPr kumimoji="0" lang="es-ES" sz="1700" b="0" i="0" u="none" strike="noStrike" kern="1200" cap="none" spc="0" normalizeH="0" baseline="0" noProof="0" dirty="0">
              <a:ln>
                <a:noFill/>
              </a:ln>
              <a:solidFill>
                <a:schemeClr val="tx2"/>
              </a:solidFill>
              <a:effectLst/>
              <a:uLnTx/>
              <a:uFillTx/>
              <a:latin typeface="Tahoma" pitchFamily="34" charset="0"/>
              <a:ea typeface="+mn-ea"/>
              <a:cs typeface="+mn-cs"/>
            </a:endParaRPr>
          </a:p>
        </p:txBody>
      </p:sp>
    </p:spTree>
    <p:extLst>
      <p:ext uri="{BB962C8B-B14F-4D97-AF65-F5344CB8AC3E}">
        <p14:creationId xmlns:p14="http://schemas.microsoft.com/office/powerpoint/2010/main" val="447866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1323439"/>
          </a:xfrm>
          <a:prstGeom prst="rect">
            <a:avLst/>
          </a:prstGeom>
          <a:noFill/>
        </p:spPr>
        <p:txBody>
          <a:bodyPr wrap="square" rtlCol="0">
            <a:spAutoFit/>
          </a:bodyPr>
          <a:lstStyle/>
          <a:p>
            <a:pPr marL="457200" indent="-457200">
              <a:buFont typeface="Wingdings" pitchFamily="2" charset="2"/>
              <a:buChar char="v"/>
            </a:pPr>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sp>
        <p:nvSpPr>
          <p:cNvPr id="3" name="2 Rectángulo"/>
          <p:cNvSpPr/>
          <p:nvPr/>
        </p:nvSpPr>
        <p:spPr>
          <a:xfrm>
            <a:off x="500034" y="785794"/>
            <a:ext cx="1714512" cy="357190"/>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s-MX" b="1" dirty="0" smtClean="0">
                <a:solidFill>
                  <a:schemeClr val="bg1"/>
                </a:solidFill>
              </a:rPr>
              <a:t>PROCESO</a:t>
            </a:r>
            <a:endParaRPr lang="es-MX" b="1" dirty="0">
              <a:solidFill>
                <a:schemeClr val="bg1"/>
              </a:solidFill>
            </a:endParaRPr>
          </a:p>
        </p:txBody>
      </p:sp>
      <p:sp>
        <p:nvSpPr>
          <p:cNvPr id="5" name="Text Box 19"/>
          <p:cNvSpPr txBox="1">
            <a:spLocks noChangeArrowheads="1"/>
          </p:cNvSpPr>
          <p:nvPr/>
        </p:nvSpPr>
        <p:spPr bwMode="auto">
          <a:xfrm>
            <a:off x="845586" y="3212976"/>
            <a:ext cx="342038" cy="2554545"/>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eaLnBrk="1" hangingPunct="1"/>
            <a:r>
              <a:rPr lang="es-MX" sz="2000" b="1" dirty="0" smtClean="0">
                <a:latin typeface="Tahoma" pitchFamily="34" charset="0"/>
              </a:rPr>
              <a:t>METODOS  </a:t>
            </a:r>
            <a:endParaRPr lang="es-ES" sz="2000" b="1" dirty="0">
              <a:latin typeface="Tahoma" pitchFamily="34" charset="0"/>
            </a:endParaRPr>
          </a:p>
        </p:txBody>
      </p:sp>
      <p:grpSp>
        <p:nvGrpSpPr>
          <p:cNvPr id="6" name="5 Grupo"/>
          <p:cNvGrpSpPr/>
          <p:nvPr/>
        </p:nvGrpSpPr>
        <p:grpSpPr>
          <a:xfrm>
            <a:off x="1333920" y="1643050"/>
            <a:ext cx="7381484" cy="5214950"/>
            <a:chOff x="1333920" y="1857364"/>
            <a:chExt cx="7381484" cy="4529150"/>
          </a:xfrm>
        </p:grpSpPr>
        <p:sp>
          <p:nvSpPr>
            <p:cNvPr id="7" name="Rectangle 4"/>
            <p:cNvSpPr>
              <a:spLocks noChangeArrowheads="1"/>
            </p:cNvSpPr>
            <p:nvPr/>
          </p:nvSpPr>
          <p:spPr bwMode="auto">
            <a:xfrm>
              <a:off x="5865597" y="1857364"/>
              <a:ext cx="2706931" cy="270397"/>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r>
                <a:rPr lang="es-MX" sz="1800" dirty="0">
                  <a:latin typeface="Arial" pitchFamily="34" charset="0"/>
                </a:rPr>
                <a:t>Muestra aleatoria simple</a:t>
              </a:r>
            </a:p>
          </p:txBody>
        </p:sp>
        <p:sp>
          <p:nvSpPr>
            <p:cNvPr id="8" name="Rectangle 5"/>
            <p:cNvSpPr>
              <a:spLocks noChangeArrowheads="1"/>
            </p:cNvSpPr>
            <p:nvPr/>
          </p:nvSpPr>
          <p:spPr bwMode="auto">
            <a:xfrm>
              <a:off x="5865597" y="2640389"/>
              <a:ext cx="2849807" cy="359983"/>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r>
                <a:rPr lang="es-MX" sz="1600" dirty="0">
                  <a:latin typeface="Arial" pitchFamily="34" charset="0"/>
                </a:rPr>
                <a:t>Estratificado proporcional </a:t>
              </a:r>
            </a:p>
            <a:p>
              <a:r>
                <a:rPr lang="es-MX" sz="1600" dirty="0">
                  <a:latin typeface="Arial" pitchFamily="34" charset="0"/>
                </a:rPr>
                <a:t>desproporcionado</a:t>
              </a:r>
            </a:p>
          </p:txBody>
        </p:sp>
        <p:sp>
          <p:nvSpPr>
            <p:cNvPr id="9" name="Rectangle 6"/>
            <p:cNvSpPr>
              <a:spLocks noChangeArrowheads="1"/>
            </p:cNvSpPr>
            <p:nvPr/>
          </p:nvSpPr>
          <p:spPr bwMode="auto">
            <a:xfrm>
              <a:off x="5865597" y="3100909"/>
              <a:ext cx="2626127" cy="337996"/>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r>
                <a:rPr lang="es-MX" sz="1800" dirty="0">
                  <a:latin typeface="Arial" pitchFamily="34" charset="0"/>
                </a:rPr>
                <a:t>Por conglomerados</a:t>
              </a:r>
            </a:p>
          </p:txBody>
        </p:sp>
        <p:sp>
          <p:nvSpPr>
            <p:cNvPr id="10" name="Rectangle 7"/>
            <p:cNvSpPr>
              <a:spLocks noChangeArrowheads="1"/>
            </p:cNvSpPr>
            <p:nvPr/>
          </p:nvSpPr>
          <p:spPr bwMode="auto">
            <a:xfrm>
              <a:off x="5905999" y="3560021"/>
              <a:ext cx="2626127" cy="270397"/>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r>
                <a:rPr lang="es-MX" sz="1800" dirty="0">
                  <a:latin typeface="Arial" pitchFamily="34" charset="0"/>
                </a:rPr>
                <a:t>De áreas</a:t>
              </a:r>
              <a:endParaRPr lang="es-MX" sz="1800" dirty="0"/>
            </a:p>
          </p:txBody>
        </p:sp>
        <p:sp>
          <p:nvSpPr>
            <p:cNvPr id="11" name="Rectangle 8"/>
            <p:cNvSpPr>
              <a:spLocks noChangeArrowheads="1"/>
            </p:cNvSpPr>
            <p:nvPr/>
          </p:nvSpPr>
          <p:spPr bwMode="auto">
            <a:xfrm>
              <a:off x="5865597" y="3952941"/>
              <a:ext cx="2706931" cy="337996"/>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r>
                <a:rPr lang="es-MX" sz="1800" dirty="0" err="1">
                  <a:latin typeface="Arial" pitchFamily="34" charset="0"/>
                </a:rPr>
                <a:t>Polietápico</a:t>
              </a:r>
              <a:endParaRPr lang="es-MX" sz="1800" dirty="0">
                <a:latin typeface="Arial" pitchFamily="34" charset="0"/>
              </a:endParaRPr>
            </a:p>
          </p:txBody>
        </p:sp>
        <p:sp>
          <p:nvSpPr>
            <p:cNvPr id="12" name="Rectangle 10"/>
            <p:cNvSpPr>
              <a:spLocks noChangeArrowheads="1"/>
            </p:cNvSpPr>
            <p:nvPr/>
          </p:nvSpPr>
          <p:spPr bwMode="auto">
            <a:xfrm>
              <a:off x="5926200" y="5102128"/>
              <a:ext cx="2545323" cy="270397"/>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algn="ctr"/>
              <a:r>
                <a:rPr lang="es-MX" sz="1800">
                  <a:latin typeface="Arial" pitchFamily="34" charset="0"/>
                </a:rPr>
                <a:t>De bola de nieve</a:t>
              </a:r>
              <a:endParaRPr lang="es-MX"/>
            </a:p>
          </p:txBody>
        </p:sp>
        <p:sp>
          <p:nvSpPr>
            <p:cNvPr id="13" name="Rectangle 11"/>
            <p:cNvSpPr>
              <a:spLocks noChangeArrowheads="1"/>
            </p:cNvSpPr>
            <p:nvPr/>
          </p:nvSpPr>
          <p:spPr bwMode="auto">
            <a:xfrm>
              <a:off x="5926200" y="6116117"/>
              <a:ext cx="2626127" cy="270397"/>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r>
                <a:rPr lang="es-MX" sz="1800">
                  <a:latin typeface="Arial" pitchFamily="34" charset="0"/>
                </a:rPr>
                <a:t>Por juicio</a:t>
              </a:r>
            </a:p>
          </p:txBody>
        </p:sp>
        <p:sp>
          <p:nvSpPr>
            <p:cNvPr id="14" name="Text Box 13"/>
            <p:cNvSpPr txBox="1">
              <a:spLocks noChangeArrowheads="1"/>
            </p:cNvSpPr>
            <p:nvPr/>
          </p:nvSpPr>
          <p:spPr bwMode="auto">
            <a:xfrm>
              <a:off x="5857884" y="2214554"/>
              <a:ext cx="2786082" cy="320762"/>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r>
                <a:rPr lang="es-MX" sz="1800" dirty="0">
                  <a:latin typeface="Arial" pitchFamily="34" charset="0"/>
                </a:rPr>
                <a:t>Sistemático</a:t>
              </a:r>
            </a:p>
          </p:txBody>
        </p:sp>
        <p:sp>
          <p:nvSpPr>
            <p:cNvPr id="15" name="Text Box 14"/>
            <p:cNvSpPr txBox="1">
              <a:spLocks noChangeArrowheads="1"/>
            </p:cNvSpPr>
            <p:nvPr/>
          </p:nvSpPr>
          <p:spPr bwMode="auto">
            <a:xfrm>
              <a:off x="6047406" y="4561334"/>
              <a:ext cx="2053766" cy="325322"/>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a:spAutoFit/>
            </a:bodyPr>
            <a:lstStyle/>
            <a:p>
              <a:r>
                <a:rPr lang="es-MX" sz="1800">
                  <a:latin typeface="Arial" pitchFamily="34" charset="0"/>
                </a:rPr>
                <a:t>Por conveniencia</a:t>
              </a:r>
            </a:p>
          </p:txBody>
        </p:sp>
        <p:sp>
          <p:nvSpPr>
            <p:cNvPr id="16" name="Text Box 15"/>
            <p:cNvSpPr txBox="1">
              <a:spLocks noChangeArrowheads="1"/>
            </p:cNvSpPr>
            <p:nvPr/>
          </p:nvSpPr>
          <p:spPr bwMode="auto">
            <a:xfrm>
              <a:off x="5966602" y="5575323"/>
              <a:ext cx="1353465" cy="325322"/>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a:spAutoFit/>
            </a:bodyPr>
            <a:lstStyle/>
            <a:p>
              <a:r>
                <a:rPr lang="es-MX" sz="1800">
                  <a:latin typeface="Arial" pitchFamily="34" charset="0"/>
                </a:rPr>
                <a:t>Por cuotas</a:t>
              </a:r>
            </a:p>
          </p:txBody>
        </p:sp>
        <p:sp>
          <p:nvSpPr>
            <p:cNvPr id="17" name="Line 17"/>
            <p:cNvSpPr>
              <a:spLocks noChangeShapeType="1"/>
            </p:cNvSpPr>
            <p:nvPr/>
          </p:nvSpPr>
          <p:spPr bwMode="auto">
            <a:xfrm flipV="1">
              <a:off x="3623289" y="1992563"/>
              <a:ext cx="1696882" cy="1081588"/>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endParaRPr lang="es-MX"/>
            </a:p>
          </p:txBody>
        </p:sp>
        <p:sp>
          <p:nvSpPr>
            <p:cNvPr id="18" name="Line 18"/>
            <p:cNvSpPr>
              <a:spLocks noChangeShapeType="1"/>
            </p:cNvSpPr>
            <p:nvPr/>
          </p:nvSpPr>
          <p:spPr bwMode="auto">
            <a:xfrm flipV="1">
              <a:off x="3623289" y="2398158"/>
              <a:ext cx="1777686" cy="743592"/>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endParaRPr lang="es-MX"/>
            </a:p>
          </p:txBody>
        </p:sp>
        <p:sp>
          <p:nvSpPr>
            <p:cNvPr id="19" name="Line 19"/>
            <p:cNvSpPr>
              <a:spLocks noChangeShapeType="1"/>
            </p:cNvSpPr>
            <p:nvPr/>
          </p:nvSpPr>
          <p:spPr bwMode="auto">
            <a:xfrm flipV="1">
              <a:off x="3623289" y="2803754"/>
              <a:ext cx="2020098" cy="405596"/>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endParaRPr lang="es-MX"/>
            </a:p>
          </p:txBody>
        </p:sp>
        <p:sp>
          <p:nvSpPr>
            <p:cNvPr id="20" name="Line 20"/>
            <p:cNvSpPr>
              <a:spLocks noChangeShapeType="1"/>
            </p:cNvSpPr>
            <p:nvPr/>
          </p:nvSpPr>
          <p:spPr bwMode="auto">
            <a:xfrm>
              <a:off x="3784896" y="3209349"/>
              <a:ext cx="1616078" cy="135199"/>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endParaRPr lang="es-MX"/>
            </a:p>
          </p:txBody>
        </p:sp>
        <p:sp>
          <p:nvSpPr>
            <p:cNvPr id="21" name="Line 21"/>
            <p:cNvSpPr>
              <a:spLocks noChangeShapeType="1"/>
            </p:cNvSpPr>
            <p:nvPr/>
          </p:nvSpPr>
          <p:spPr bwMode="auto">
            <a:xfrm>
              <a:off x="3704093" y="3209349"/>
              <a:ext cx="1777686" cy="473195"/>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endParaRPr lang="es-MX"/>
            </a:p>
          </p:txBody>
        </p:sp>
        <p:sp>
          <p:nvSpPr>
            <p:cNvPr id="22" name="Line 22"/>
            <p:cNvSpPr>
              <a:spLocks noChangeShapeType="1"/>
            </p:cNvSpPr>
            <p:nvPr/>
          </p:nvSpPr>
          <p:spPr bwMode="auto">
            <a:xfrm>
              <a:off x="3623289" y="3209348"/>
              <a:ext cx="1858490" cy="995201"/>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endParaRPr lang="es-MX"/>
            </a:p>
          </p:txBody>
        </p:sp>
        <p:sp>
          <p:nvSpPr>
            <p:cNvPr id="23" name="Line 23"/>
            <p:cNvSpPr>
              <a:spLocks noChangeShapeType="1"/>
            </p:cNvSpPr>
            <p:nvPr/>
          </p:nvSpPr>
          <p:spPr bwMode="auto">
            <a:xfrm>
              <a:off x="5320171" y="1992562"/>
              <a:ext cx="484823" cy="1"/>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endParaRPr lang="es-MX"/>
            </a:p>
          </p:txBody>
        </p:sp>
        <p:sp>
          <p:nvSpPr>
            <p:cNvPr id="24" name="Line 24"/>
            <p:cNvSpPr>
              <a:spLocks noChangeShapeType="1"/>
            </p:cNvSpPr>
            <p:nvPr/>
          </p:nvSpPr>
          <p:spPr bwMode="auto">
            <a:xfrm>
              <a:off x="5400975" y="2398158"/>
              <a:ext cx="404020" cy="0"/>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endParaRPr lang="es-MX"/>
            </a:p>
          </p:txBody>
        </p:sp>
        <p:sp>
          <p:nvSpPr>
            <p:cNvPr id="25" name="Line 25"/>
            <p:cNvSpPr>
              <a:spLocks noChangeShapeType="1"/>
            </p:cNvSpPr>
            <p:nvPr/>
          </p:nvSpPr>
          <p:spPr bwMode="auto">
            <a:xfrm>
              <a:off x="5643386" y="2803754"/>
              <a:ext cx="161608" cy="0"/>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endParaRPr lang="es-MX"/>
            </a:p>
          </p:txBody>
        </p:sp>
        <p:sp>
          <p:nvSpPr>
            <p:cNvPr id="26" name="Line 26"/>
            <p:cNvSpPr>
              <a:spLocks noChangeShapeType="1"/>
            </p:cNvSpPr>
            <p:nvPr/>
          </p:nvSpPr>
          <p:spPr bwMode="auto">
            <a:xfrm>
              <a:off x="5400974" y="3344548"/>
              <a:ext cx="404021" cy="0"/>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endParaRPr lang="es-MX"/>
            </a:p>
          </p:txBody>
        </p:sp>
        <p:sp>
          <p:nvSpPr>
            <p:cNvPr id="27" name="Line 27"/>
            <p:cNvSpPr>
              <a:spLocks noChangeShapeType="1"/>
            </p:cNvSpPr>
            <p:nvPr/>
          </p:nvSpPr>
          <p:spPr bwMode="auto">
            <a:xfrm>
              <a:off x="5481779" y="3682544"/>
              <a:ext cx="404020" cy="0"/>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endParaRPr lang="es-MX"/>
            </a:p>
          </p:txBody>
        </p:sp>
        <p:sp>
          <p:nvSpPr>
            <p:cNvPr id="28" name="Line 28"/>
            <p:cNvSpPr>
              <a:spLocks noChangeShapeType="1"/>
            </p:cNvSpPr>
            <p:nvPr/>
          </p:nvSpPr>
          <p:spPr bwMode="auto">
            <a:xfrm>
              <a:off x="5481779" y="4187649"/>
              <a:ext cx="404020" cy="33801"/>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endParaRPr lang="es-MX"/>
            </a:p>
          </p:txBody>
        </p:sp>
        <p:sp>
          <p:nvSpPr>
            <p:cNvPr id="29" name="Line 29"/>
            <p:cNvSpPr>
              <a:spLocks noChangeShapeType="1"/>
            </p:cNvSpPr>
            <p:nvPr/>
          </p:nvSpPr>
          <p:spPr bwMode="auto">
            <a:xfrm flipH="1">
              <a:off x="3623289" y="5304926"/>
              <a:ext cx="1939294" cy="0"/>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endParaRPr lang="es-MX"/>
            </a:p>
          </p:txBody>
        </p:sp>
        <p:sp>
          <p:nvSpPr>
            <p:cNvPr id="30" name="Line 30"/>
            <p:cNvSpPr>
              <a:spLocks noChangeShapeType="1"/>
            </p:cNvSpPr>
            <p:nvPr/>
          </p:nvSpPr>
          <p:spPr bwMode="auto">
            <a:xfrm flipV="1">
              <a:off x="3623289" y="4696533"/>
              <a:ext cx="1939294" cy="540794"/>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endParaRPr lang="es-MX"/>
            </a:p>
          </p:txBody>
        </p:sp>
        <p:sp>
          <p:nvSpPr>
            <p:cNvPr id="31" name="Line 31"/>
            <p:cNvSpPr>
              <a:spLocks noChangeShapeType="1"/>
            </p:cNvSpPr>
            <p:nvPr/>
          </p:nvSpPr>
          <p:spPr bwMode="auto">
            <a:xfrm>
              <a:off x="3623289" y="5507724"/>
              <a:ext cx="1858490" cy="202798"/>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endParaRPr lang="es-MX"/>
            </a:p>
          </p:txBody>
        </p:sp>
        <p:sp>
          <p:nvSpPr>
            <p:cNvPr id="32" name="Line 32"/>
            <p:cNvSpPr>
              <a:spLocks noChangeShapeType="1"/>
            </p:cNvSpPr>
            <p:nvPr/>
          </p:nvSpPr>
          <p:spPr bwMode="auto">
            <a:xfrm>
              <a:off x="3623289" y="5642922"/>
              <a:ext cx="2020098" cy="608393"/>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endParaRPr lang="es-MX"/>
            </a:p>
          </p:txBody>
        </p:sp>
        <p:sp>
          <p:nvSpPr>
            <p:cNvPr id="33" name="Line 34"/>
            <p:cNvSpPr>
              <a:spLocks noChangeShapeType="1"/>
            </p:cNvSpPr>
            <p:nvPr/>
          </p:nvSpPr>
          <p:spPr bwMode="auto">
            <a:xfrm>
              <a:off x="5580112" y="4696533"/>
              <a:ext cx="484823" cy="0"/>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endParaRPr lang="es-MX"/>
            </a:p>
          </p:txBody>
        </p:sp>
        <p:sp>
          <p:nvSpPr>
            <p:cNvPr id="34" name="Line 35"/>
            <p:cNvSpPr>
              <a:spLocks noChangeShapeType="1"/>
            </p:cNvSpPr>
            <p:nvPr/>
          </p:nvSpPr>
          <p:spPr bwMode="auto">
            <a:xfrm>
              <a:off x="5562582" y="5304926"/>
              <a:ext cx="323216" cy="0"/>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endParaRPr lang="es-MX"/>
            </a:p>
          </p:txBody>
        </p:sp>
        <p:sp>
          <p:nvSpPr>
            <p:cNvPr id="35" name="Line 36"/>
            <p:cNvSpPr>
              <a:spLocks noChangeShapeType="1"/>
            </p:cNvSpPr>
            <p:nvPr/>
          </p:nvSpPr>
          <p:spPr bwMode="auto">
            <a:xfrm>
              <a:off x="5481779" y="5710521"/>
              <a:ext cx="404020" cy="0"/>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endParaRPr lang="es-MX"/>
            </a:p>
          </p:txBody>
        </p:sp>
        <p:sp>
          <p:nvSpPr>
            <p:cNvPr id="36" name="Line 37"/>
            <p:cNvSpPr>
              <a:spLocks noChangeShapeType="1"/>
            </p:cNvSpPr>
            <p:nvPr/>
          </p:nvSpPr>
          <p:spPr bwMode="auto">
            <a:xfrm>
              <a:off x="5643386" y="6251315"/>
              <a:ext cx="242412" cy="0"/>
            </a:xfrm>
            <a:prstGeom prst="line">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endParaRPr lang="es-MX"/>
            </a:p>
          </p:txBody>
        </p:sp>
        <p:sp>
          <p:nvSpPr>
            <p:cNvPr id="37" name="Text Box 38"/>
            <p:cNvSpPr txBox="1">
              <a:spLocks noChangeArrowheads="1"/>
            </p:cNvSpPr>
            <p:nvPr/>
          </p:nvSpPr>
          <p:spPr bwMode="auto">
            <a:xfrm>
              <a:off x="1683995" y="2924869"/>
              <a:ext cx="2020098" cy="515444"/>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a:spAutoFit/>
            </a:bodyPr>
            <a:lstStyle/>
            <a:p>
              <a:r>
                <a:rPr lang="es-MX" sz="1600">
                  <a:latin typeface="Arial" pitchFamily="34" charset="0"/>
                </a:rPr>
                <a:t>METODO</a:t>
              </a:r>
            </a:p>
            <a:p>
              <a:r>
                <a:rPr lang="es-MX" sz="1600">
                  <a:latin typeface="Arial" pitchFamily="34" charset="0"/>
                </a:rPr>
                <a:t>PROBABILISTICO</a:t>
              </a:r>
              <a:endParaRPr lang="es-MX" sz="1600"/>
            </a:p>
          </p:txBody>
        </p:sp>
        <p:sp>
          <p:nvSpPr>
            <p:cNvPr id="38" name="Text Box 39"/>
            <p:cNvSpPr txBox="1">
              <a:spLocks noChangeArrowheads="1"/>
            </p:cNvSpPr>
            <p:nvPr/>
          </p:nvSpPr>
          <p:spPr bwMode="auto">
            <a:xfrm>
              <a:off x="1667161" y="5044388"/>
              <a:ext cx="1767585" cy="459112"/>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a:spAutoFit/>
            </a:bodyPr>
            <a:lstStyle/>
            <a:p>
              <a:r>
                <a:rPr lang="es-MX" sz="1400">
                  <a:latin typeface="Arial" pitchFamily="34" charset="0"/>
                </a:rPr>
                <a:t>METODO NO</a:t>
              </a:r>
            </a:p>
            <a:p>
              <a:r>
                <a:rPr lang="es-MX" sz="1400">
                  <a:latin typeface="Arial" pitchFamily="34" charset="0"/>
                </a:rPr>
                <a:t>PROBABILISTICO</a:t>
              </a:r>
            </a:p>
          </p:txBody>
        </p:sp>
        <p:sp>
          <p:nvSpPr>
            <p:cNvPr id="39" name="AutoShape 40"/>
            <p:cNvSpPr>
              <a:spLocks/>
            </p:cNvSpPr>
            <p:nvPr/>
          </p:nvSpPr>
          <p:spPr bwMode="auto">
            <a:xfrm>
              <a:off x="1333920" y="3182591"/>
              <a:ext cx="285752" cy="2189933"/>
            </a:xfrm>
            <a:prstGeom prst="leftBrace">
              <a:avLst>
                <a:gd name="adj1" fmla="val 38542"/>
                <a:gd name="adj2" fmla="val 50000"/>
              </a:avLst>
            </a:prstGeom>
            <a:ln>
              <a:headEnd/>
              <a:tailEnd/>
            </a:ln>
          </p:spPr>
          <p:style>
            <a:lnRef idx="3">
              <a:schemeClr val="accent6"/>
            </a:lnRef>
            <a:fillRef idx="0">
              <a:schemeClr val="accent6"/>
            </a:fillRef>
            <a:effectRef idx="2">
              <a:schemeClr val="accent6"/>
            </a:effectRef>
            <a:fontRef idx="minor">
              <a:schemeClr val="tx1"/>
            </a:fontRef>
          </p:style>
          <p:txBody>
            <a:bodyPr wrap="none" anchor="ctr"/>
            <a:lstStyle/>
            <a:p>
              <a:endParaRPr lang="es-MX"/>
            </a:p>
          </p:txBody>
        </p:sp>
      </p:grpSp>
      <p:sp>
        <p:nvSpPr>
          <p:cNvPr id="40" name="Text Box 19"/>
          <p:cNvSpPr txBox="1">
            <a:spLocks noChangeArrowheads="1"/>
          </p:cNvSpPr>
          <p:nvPr/>
        </p:nvSpPr>
        <p:spPr bwMode="auto">
          <a:xfrm>
            <a:off x="500034" y="1214422"/>
            <a:ext cx="5929354"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square">
            <a:spAutoFit/>
          </a:bodyPr>
          <a:lstStyle/>
          <a:p>
            <a:pPr eaLnBrk="1" hangingPunct="1"/>
            <a:r>
              <a:rPr lang="es-MX" sz="2000" b="1" dirty="0" smtClean="0">
                <a:latin typeface="Tahoma" pitchFamily="34" charset="0"/>
              </a:rPr>
              <a:t>7. Determinación del </a:t>
            </a:r>
            <a:r>
              <a:rPr lang="es-MX" sz="2000" b="1" dirty="0">
                <a:latin typeface="Tahoma" pitchFamily="34" charset="0"/>
              </a:rPr>
              <a:t>método </a:t>
            </a:r>
            <a:r>
              <a:rPr lang="es-MX" sz="2000" b="1" dirty="0" smtClean="0">
                <a:latin typeface="Tahoma" pitchFamily="34" charset="0"/>
              </a:rPr>
              <a:t>de muestreo</a:t>
            </a:r>
            <a:endParaRPr lang="es-ES" sz="2000" b="1" dirty="0">
              <a:latin typeface="Tahoma" pitchFamily="34" charset="0"/>
            </a:endParaRPr>
          </a:p>
        </p:txBody>
      </p:sp>
    </p:spTree>
    <p:extLst>
      <p:ext uri="{BB962C8B-B14F-4D97-AF65-F5344CB8AC3E}">
        <p14:creationId xmlns:p14="http://schemas.microsoft.com/office/powerpoint/2010/main" val="5152562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620688"/>
            <a:ext cx="8208663" cy="5693866"/>
          </a:xfrm>
          <a:prstGeom prst="rect">
            <a:avLst/>
          </a:prstGeom>
          <a:noFill/>
        </p:spPr>
        <p:txBody>
          <a:bodyPr wrap="square" rtlCol="0">
            <a:spAutoFit/>
          </a:bodyPr>
          <a:lstStyle/>
          <a:p>
            <a:pPr algn="just"/>
            <a:r>
              <a:rPr lang="es-MX" sz="2800" b="1" dirty="0" smtClean="0">
                <a:latin typeface="Arial" pitchFamily="34" charset="0"/>
                <a:cs typeface="Arial" pitchFamily="34" charset="0"/>
              </a:rPr>
              <a:t>Tema: Investigación de Mercados  </a:t>
            </a:r>
          </a:p>
          <a:p>
            <a:pPr algn="just"/>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Resumen:</a:t>
            </a:r>
          </a:p>
          <a:p>
            <a:pPr algn="just"/>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La investigación de mercados es una herramienta esencial para conocer el comportamiento del consumidor, sus necesidades, deseos y expectativas y en base a ellas crear estrategias de mercadotecnia que nos permitan satisfacer lo que el cliente pide.</a:t>
            </a:r>
          </a:p>
          <a:p>
            <a:pPr algn="just"/>
            <a:r>
              <a:rPr lang="es-MX" sz="2800" b="1" dirty="0" smtClean="0">
                <a:latin typeface="Arial" pitchFamily="34" charset="0"/>
                <a:cs typeface="Arial" pitchFamily="34" charset="0"/>
              </a:rPr>
              <a:t>La investigación de mercados debe de ser un proceso metodológico objetivo que refleje lo que realmente quiere el consumidor.  </a:t>
            </a:r>
            <a:endParaRPr lang="es-MX"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1323439"/>
          </a:xfrm>
          <a:prstGeom prst="rect">
            <a:avLst/>
          </a:prstGeom>
          <a:noFill/>
        </p:spPr>
        <p:txBody>
          <a:bodyPr wrap="square" rtlCol="0">
            <a:spAutoFit/>
          </a:bodyPr>
          <a:lstStyle/>
          <a:p>
            <a:pPr marL="457200" indent="-457200">
              <a:buFont typeface="Wingdings" pitchFamily="2" charset="2"/>
              <a:buChar char="v"/>
            </a:pPr>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sp>
        <p:nvSpPr>
          <p:cNvPr id="3" name="2 Rectángulo"/>
          <p:cNvSpPr/>
          <p:nvPr/>
        </p:nvSpPr>
        <p:spPr>
          <a:xfrm>
            <a:off x="500034" y="1071546"/>
            <a:ext cx="8072494" cy="707886"/>
          </a:xfrm>
          <a:prstGeom prst="rect">
            <a:avLst/>
          </a:prstGeom>
        </p:spPr>
        <p:txBody>
          <a:bodyPr wrap="square">
            <a:spAutoFit/>
          </a:bodyPr>
          <a:lstStyle/>
          <a:p>
            <a:pPr algn="just"/>
            <a:r>
              <a:rPr lang="es-MX" sz="2000" dirty="0" smtClean="0"/>
              <a:t>El desarrollo y la ejecución de una estrategia de mercadotecnia incluye cuatro etapas:</a:t>
            </a:r>
          </a:p>
        </p:txBody>
      </p:sp>
      <p:graphicFrame>
        <p:nvGraphicFramePr>
          <p:cNvPr id="2" name="1 Diagrama"/>
          <p:cNvGraphicFramePr/>
          <p:nvPr>
            <p:extLst>
              <p:ext uri="{D42A27DB-BD31-4B8C-83A1-F6EECF244321}">
                <p14:modId xmlns:p14="http://schemas.microsoft.com/office/powerpoint/2010/main" val="3293620176"/>
              </p:ext>
            </p:extLst>
          </p:nvPr>
        </p:nvGraphicFramePr>
        <p:xfrm>
          <a:off x="500034" y="2060848"/>
          <a:ext cx="8072494"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67808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2923877"/>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MX" sz="2800" b="1" dirty="0" smtClean="0">
              <a:latin typeface="Arial" pitchFamily="34" charset="0"/>
              <a:cs typeface="Arial" pitchFamily="34" charset="0"/>
            </a:endParaRPr>
          </a:p>
          <a:p>
            <a:pPr marL="457200" indent="-457200">
              <a:buFont typeface="Arial" pitchFamily="34" charset="0"/>
              <a:buChar char="•"/>
            </a:pPr>
            <a:r>
              <a:rPr lang="es-ES" sz="1600" b="1" dirty="0" smtClean="0">
                <a:latin typeface="Arial" pitchFamily="34" charset="0"/>
                <a:cs typeface="Arial" pitchFamily="34" charset="0"/>
              </a:rPr>
              <a:t>WILLIAM G. ZIKMUNDO. Investigación de Mercados. Pearson </a:t>
            </a:r>
            <a:r>
              <a:rPr lang="es-ES" sz="1600" b="1" dirty="0" err="1" smtClean="0">
                <a:latin typeface="Arial" pitchFamily="34" charset="0"/>
                <a:cs typeface="Arial" pitchFamily="34" charset="0"/>
              </a:rPr>
              <a:t>Educacion</a:t>
            </a:r>
            <a:r>
              <a:rPr lang="es-ES" sz="1600" b="1" dirty="0" smtClean="0">
                <a:latin typeface="Arial" pitchFamily="34" charset="0"/>
                <a:cs typeface="Arial" pitchFamily="34" charset="0"/>
              </a:rPr>
              <a:t>. Sexta edición.  </a:t>
            </a:r>
          </a:p>
          <a:p>
            <a:pPr marL="457200" indent="-457200">
              <a:buFont typeface="Arial" pitchFamily="34" charset="0"/>
              <a:buChar char="•"/>
            </a:pPr>
            <a:endParaRPr lang="es-ES_tradnl" sz="1600" b="1" dirty="0" smtClean="0">
              <a:latin typeface="Arial" pitchFamily="34" charset="0"/>
              <a:cs typeface="Arial" pitchFamily="34" charset="0"/>
            </a:endParaRPr>
          </a:p>
          <a:p>
            <a:pPr marL="457200" indent="-457200">
              <a:buFont typeface="Arial" pitchFamily="34" charset="0"/>
              <a:buChar char="•"/>
            </a:pPr>
            <a:r>
              <a:rPr lang="es-ES_tradnl" sz="1600" b="1" dirty="0" smtClean="0">
                <a:latin typeface="Arial" pitchFamily="34" charset="0"/>
                <a:cs typeface="Arial" pitchFamily="34" charset="0"/>
              </a:rPr>
              <a:t>PHILIP KOTLER Y GARY AMSTRONG. Fundamentos de Marketing. Pearson Prentice Hall. Sexta edición.</a:t>
            </a:r>
          </a:p>
          <a:p>
            <a:endParaRPr lang="es-ES_tradnl" sz="1600" b="1" dirty="0" smtClean="0">
              <a:latin typeface="Arial" pitchFamily="34" charset="0"/>
              <a:cs typeface="Arial" pitchFamily="34" charset="0"/>
            </a:endParaRPr>
          </a:p>
          <a:p>
            <a:pPr marL="457200" indent="-457200">
              <a:buFont typeface="Arial" pitchFamily="34" charset="0"/>
              <a:buChar char="•"/>
            </a:pPr>
            <a:r>
              <a:rPr lang="es-ES_tradnl" sz="1600" b="1" dirty="0" smtClean="0">
                <a:latin typeface="Arial" pitchFamily="34" charset="0"/>
                <a:cs typeface="Arial" pitchFamily="34" charset="0"/>
              </a:rPr>
              <a:t>LAURA FISHER Y JORGE ESPEJO. Mercadotecnia. Mc. Graw Hill. Tercera edición. </a:t>
            </a:r>
            <a:endParaRPr lang="es-ES" sz="1600" b="1" dirty="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620688"/>
            <a:ext cx="8208663" cy="1384995"/>
          </a:xfrm>
          <a:prstGeom prst="rect">
            <a:avLst/>
          </a:prstGeom>
          <a:noFill/>
        </p:spPr>
        <p:txBody>
          <a:bodyPr wrap="square" rtlCol="0">
            <a:spAutoFit/>
          </a:bodyPr>
          <a:lstStyle/>
          <a:p>
            <a:pPr algn="just"/>
            <a:r>
              <a:rPr lang="es-MX" sz="2800" b="1" dirty="0" smtClean="0">
                <a:latin typeface="Arial" pitchFamily="34" charset="0"/>
                <a:cs typeface="Arial" pitchFamily="34" charset="0"/>
              </a:rPr>
              <a:t>Tema: Investigación de Mercados  </a:t>
            </a:r>
          </a:p>
          <a:p>
            <a:pPr algn="just"/>
            <a:endParaRPr lang="es-MX" sz="2800" b="1" dirty="0">
              <a:latin typeface="Arial" pitchFamily="34" charset="0"/>
              <a:cs typeface="Arial" pitchFamily="34" charset="0"/>
            </a:endParaRPr>
          </a:p>
          <a:p>
            <a:pPr algn="just"/>
            <a:r>
              <a:rPr lang="es-MX" sz="2800" b="1" dirty="0" err="1" smtClean="0">
                <a:latin typeface="Arial" pitchFamily="34" charset="0"/>
                <a:cs typeface="Arial" pitchFamily="34" charset="0"/>
              </a:rPr>
              <a:t>Abstract</a:t>
            </a:r>
            <a:r>
              <a:rPr lang="es-MX" sz="2800" b="1" dirty="0" smtClean="0">
                <a:latin typeface="Arial" pitchFamily="34" charset="0"/>
                <a:cs typeface="Arial" pitchFamily="34" charset="0"/>
              </a:rPr>
              <a:t>:</a:t>
            </a:r>
            <a:endParaRPr lang="es-MX" sz="2000" b="1" dirty="0">
              <a:latin typeface="Arial" pitchFamily="34" charset="0"/>
              <a:cs typeface="Arial" pitchFamily="34" charset="0"/>
            </a:endParaRPr>
          </a:p>
        </p:txBody>
      </p:sp>
      <p:sp>
        <p:nvSpPr>
          <p:cNvPr id="2" name="1 Rectángulo"/>
          <p:cNvSpPr/>
          <p:nvPr/>
        </p:nvSpPr>
        <p:spPr>
          <a:xfrm>
            <a:off x="611559" y="2274838"/>
            <a:ext cx="8064647" cy="3108543"/>
          </a:xfrm>
          <a:prstGeom prst="rect">
            <a:avLst/>
          </a:prstGeom>
        </p:spPr>
        <p:txBody>
          <a:bodyPr wrap="square">
            <a:spAutoFit/>
          </a:bodyPr>
          <a:lstStyle/>
          <a:p>
            <a:pPr algn="just"/>
            <a:r>
              <a:rPr lang="en-US" sz="2800" dirty="0">
                <a:latin typeface="Arial" pitchFamily="34" charset="0"/>
                <a:cs typeface="Arial" pitchFamily="34" charset="0"/>
              </a:rPr>
              <a:t>Market research is essential for consumer behavior, needs, desires and expectations, and based on them to create marketing strategies that enable us to fulfill what the customer asks tool. </a:t>
            </a:r>
            <a:br>
              <a:rPr lang="en-US" sz="2800" dirty="0">
                <a:latin typeface="Arial" pitchFamily="34" charset="0"/>
                <a:cs typeface="Arial" pitchFamily="34" charset="0"/>
              </a:rPr>
            </a:br>
            <a:r>
              <a:rPr lang="en-US" sz="2800" dirty="0">
                <a:latin typeface="Arial" pitchFamily="34" charset="0"/>
                <a:cs typeface="Arial" pitchFamily="34" charset="0"/>
              </a:rPr>
              <a:t>Market research should be an objective methodological process that reflects what the consumer really wants.</a:t>
            </a:r>
          </a:p>
        </p:txBody>
      </p:sp>
    </p:spTree>
    <p:extLst>
      <p:ext uri="{BB962C8B-B14F-4D97-AF65-F5344CB8AC3E}">
        <p14:creationId xmlns:p14="http://schemas.microsoft.com/office/powerpoint/2010/main" val="5524358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620688"/>
            <a:ext cx="8208663" cy="6309420"/>
          </a:xfrm>
          <a:prstGeom prst="rect">
            <a:avLst/>
          </a:prstGeom>
          <a:noFill/>
        </p:spPr>
        <p:txBody>
          <a:bodyPr wrap="square" rtlCol="0">
            <a:spAutoFit/>
          </a:bodyPr>
          <a:lstStyle/>
          <a:p>
            <a:pPr algn="just"/>
            <a:r>
              <a:rPr lang="es-MX" sz="2800" b="1" dirty="0" smtClean="0">
                <a:latin typeface="Arial" pitchFamily="34" charset="0"/>
                <a:cs typeface="Arial" pitchFamily="34" charset="0"/>
              </a:rPr>
              <a:t>Tema: Investigación de Mercados.</a:t>
            </a:r>
            <a:endParaRPr lang="es-MX" sz="2000" b="1" dirty="0" smtClean="0">
              <a:latin typeface="Arial" pitchFamily="34" charset="0"/>
              <a:cs typeface="Arial" pitchFamily="34" charset="0"/>
            </a:endParaRPr>
          </a:p>
          <a:p>
            <a:pPr algn="just"/>
            <a:r>
              <a:rPr lang="es-MX" sz="2000" b="1" dirty="0" smtClean="0">
                <a:latin typeface="Arial" pitchFamily="34" charset="0"/>
                <a:cs typeface="Arial" pitchFamily="34" charset="0"/>
              </a:rPr>
              <a:t> </a:t>
            </a:r>
            <a:endParaRPr lang="es-MX" sz="2000" b="1" dirty="0">
              <a:latin typeface="Arial" pitchFamily="34" charset="0"/>
              <a:cs typeface="Arial" pitchFamily="34" charset="0"/>
            </a:endParaRPr>
          </a:p>
          <a:p>
            <a:pPr algn="just"/>
            <a:endParaRPr lang="es-MX" sz="2000" b="1" dirty="0">
              <a:latin typeface="Arial" pitchFamily="34" charset="0"/>
              <a:cs typeface="Arial" pitchFamily="34" charset="0"/>
            </a:endParaRPr>
          </a:p>
          <a:p>
            <a:pPr marL="342900" indent="-342900" algn="just">
              <a:buFont typeface="Wingdings" pitchFamily="2" charset="2"/>
              <a:buChar char="Ø"/>
            </a:pPr>
            <a:r>
              <a:rPr lang="es-MX" sz="2000" b="1" dirty="0">
                <a:latin typeface="Arial" pitchFamily="34" charset="0"/>
                <a:cs typeface="Arial" pitchFamily="34" charset="0"/>
              </a:rPr>
              <a:t> </a:t>
            </a:r>
            <a:r>
              <a:rPr lang="es-MX" sz="2800" b="1" dirty="0">
                <a:latin typeface="Arial" pitchFamily="34" charset="0"/>
                <a:cs typeface="Arial" pitchFamily="34" charset="0"/>
              </a:rPr>
              <a:t>Palabras clave: </a:t>
            </a:r>
          </a:p>
          <a:p>
            <a:pPr marL="914400" lvl="1" indent="-457200" algn="just">
              <a:buFont typeface="Wingdings" pitchFamily="2" charset="2"/>
              <a:buChar char="§"/>
            </a:pPr>
            <a:r>
              <a:rPr lang="es-MX" sz="2800" b="1" dirty="0" smtClean="0">
                <a:latin typeface="Arial" pitchFamily="34" charset="0"/>
                <a:cs typeface="Arial" pitchFamily="34" charset="0"/>
              </a:rPr>
              <a:t>Deseo</a:t>
            </a:r>
          </a:p>
          <a:p>
            <a:pPr marL="914400" lvl="1" indent="-457200" algn="just">
              <a:buFont typeface="Wingdings" pitchFamily="2" charset="2"/>
              <a:buChar char="§"/>
            </a:pPr>
            <a:r>
              <a:rPr lang="es-MX" sz="2800" b="1" dirty="0" smtClean="0">
                <a:latin typeface="Arial" pitchFamily="34" charset="0"/>
                <a:cs typeface="Arial" pitchFamily="34" charset="0"/>
              </a:rPr>
              <a:t>Expectativa</a:t>
            </a:r>
          </a:p>
          <a:p>
            <a:pPr marL="914400" lvl="1" indent="-457200" algn="just">
              <a:buFont typeface="Wingdings" pitchFamily="2" charset="2"/>
              <a:buChar char="§"/>
            </a:pPr>
            <a:r>
              <a:rPr lang="es-MX" sz="2800" b="1" dirty="0" smtClean="0">
                <a:latin typeface="Arial" pitchFamily="34" charset="0"/>
                <a:cs typeface="Arial" pitchFamily="34" charset="0"/>
              </a:rPr>
              <a:t>Necesidades</a:t>
            </a:r>
          </a:p>
          <a:p>
            <a:pPr marL="914400" lvl="1" indent="-457200" algn="just">
              <a:buFont typeface="Wingdings" pitchFamily="2" charset="2"/>
              <a:buChar char="§"/>
            </a:pPr>
            <a:r>
              <a:rPr lang="es-MX" sz="2800" b="1" dirty="0" smtClean="0">
                <a:latin typeface="Arial" pitchFamily="34" charset="0"/>
                <a:cs typeface="Arial" pitchFamily="34" charset="0"/>
              </a:rPr>
              <a:t>Consumidor</a:t>
            </a:r>
          </a:p>
          <a:p>
            <a:pPr algn="just"/>
            <a:endParaRPr lang="es-MX" sz="2800" b="1" dirty="0">
              <a:latin typeface="Arial" pitchFamily="34" charset="0"/>
              <a:cs typeface="Arial" pitchFamily="34" charset="0"/>
            </a:endParaRPr>
          </a:p>
          <a:p>
            <a:pPr marL="457200" indent="-457200" algn="just">
              <a:buFont typeface="Wingdings" pitchFamily="2" charset="2"/>
              <a:buChar char="Ø"/>
            </a:pPr>
            <a:r>
              <a:rPr lang="es-MX" sz="2800" b="1" dirty="0" err="1" smtClean="0">
                <a:latin typeface="Arial" pitchFamily="34" charset="0"/>
                <a:cs typeface="Arial" pitchFamily="34" charset="0"/>
              </a:rPr>
              <a:t>Keywords</a:t>
            </a:r>
            <a:r>
              <a:rPr lang="es-MX" sz="2800" b="1" dirty="0" smtClean="0">
                <a:latin typeface="Arial" pitchFamily="34" charset="0"/>
                <a:cs typeface="Arial" pitchFamily="34" charset="0"/>
              </a:rPr>
              <a:t>:</a:t>
            </a:r>
          </a:p>
          <a:p>
            <a:pPr marL="914400" lvl="1" indent="-457200" algn="just">
              <a:buFont typeface="Wingdings" pitchFamily="2" charset="2"/>
              <a:buChar char="§"/>
            </a:pPr>
            <a:r>
              <a:rPr lang="es-MX" sz="2800" b="1" dirty="0" err="1" smtClean="0">
                <a:latin typeface="Arial" pitchFamily="34" charset="0"/>
                <a:cs typeface="Arial" pitchFamily="34" charset="0"/>
              </a:rPr>
              <a:t>Desire</a:t>
            </a:r>
            <a:endParaRPr lang="es-MX" sz="2800" b="1" dirty="0" smtClean="0">
              <a:latin typeface="Arial" pitchFamily="34" charset="0"/>
              <a:cs typeface="Arial" pitchFamily="34" charset="0"/>
            </a:endParaRPr>
          </a:p>
          <a:p>
            <a:pPr marL="914400" lvl="1" indent="-457200" algn="just">
              <a:buFont typeface="Wingdings" pitchFamily="2" charset="2"/>
              <a:buChar char="§"/>
            </a:pPr>
            <a:r>
              <a:rPr lang="es-MX" sz="2800" b="1" dirty="0" err="1" smtClean="0">
                <a:latin typeface="Arial" pitchFamily="34" charset="0"/>
                <a:cs typeface="Arial" pitchFamily="34" charset="0"/>
              </a:rPr>
              <a:t>Expectation</a:t>
            </a:r>
            <a:endParaRPr lang="es-MX" sz="2800" b="1" dirty="0" smtClean="0">
              <a:latin typeface="Arial" pitchFamily="34" charset="0"/>
              <a:cs typeface="Arial" pitchFamily="34" charset="0"/>
            </a:endParaRPr>
          </a:p>
          <a:p>
            <a:pPr marL="914400" lvl="1" indent="-457200" algn="just">
              <a:buFont typeface="Wingdings" pitchFamily="2" charset="2"/>
              <a:buChar char="§"/>
            </a:pPr>
            <a:r>
              <a:rPr lang="es-MX" sz="2800" b="1" dirty="0" err="1" smtClean="0">
                <a:latin typeface="Arial" pitchFamily="34" charset="0"/>
                <a:cs typeface="Arial" pitchFamily="34" charset="0"/>
              </a:rPr>
              <a:t>Needs</a:t>
            </a:r>
            <a:endParaRPr lang="es-MX" sz="2800" b="1" dirty="0" smtClean="0">
              <a:latin typeface="Arial" pitchFamily="34" charset="0"/>
              <a:cs typeface="Arial" pitchFamily="34" charset="0"/>
            </a:endParaRPr>
          </a:p>
          <a:p>
            <a:pPr marL="914400" lvl="1" indent="-457200" algn="just">
              <a:buFont typeface="Wingdings" pitchFamily="2" charset="2"/>
              <a:buChar char="§"/>
            </a:pPr>
            <a:r>
              <a:rPr lang="es-MX" sz="2800" b="1" dirty="0" err="1">
                <a:latin typeface="Arial" pitchFamily="34" charset="0"/>
                <a:cs typeface="Arial" pitchFamily="34" charset="0"/>
              </a:rPr>
              <a:t>C</a:t>
            </a:r>
            <a:r>
              <a:rPr lang="es-MX" sz="2800" b="1" dirty="0" err="1" smtClean="0">
                <a:latin typeface="Arial" pitchFamily="34" charset="0"/>
                <a:cs typeface="Arial" pitchFamily="34" charset="0"/>
              </a:rPr>
              <a:t>onsumer</a:t>
            </a:r>
            <a:endParaRPr lang="es-MX" sz="2800" b="1" dirty="0" smtClean="0">
              <a:latin typeface="Arial" pitchFamily="34" charset="0"/>
              <a:cs typeface="Arial" pitchFamily="34" charset="0"/>
            </a:endParaRPr>
          </a:p>
          <a:p>
            <a:pPr marL="914400" lvl="1" indent="-457200" algn="just">
              <a:buFont typeface="Wingdings" pitchFamily="2" charset="2"/>
              <a:buChar char="§"/>
            </a:pPr>
            <a:endParaRPr lang="es-MX" sz="2800" b="1" dirty="0">
              <a:latin typeface="Arial" pitchFamily="34" charset="0"/>
              <a:cs typeface="Arial" pitchFamily="34" charset="0"/>
            </a:endParaRPr>
          </a:p>
        </p:txBody>
      </p:sp>
    </p:spTree>
    <p:extLst>
      <p:ext uri="{BB962C8B-B14F-4D97-AF65-F5344CB8AC3E}">
        <p14:creationId xmlns:p14="http://schemas.microsoft.com/office/powerpoint/2010/main" val="27211873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539552" y="1474906"/>
            <a:ext cx="7632848" cy="3539430"/>
          </a:xfrm>
          <a:prstGeom prst="rect">
            <a:avLst/>
          </a:prstGeom>
          <a:noFill/>
        </p:spPr>
        <p:txBody>
          <a:bodyPr wrap="square" rtlCol="0">
            <a:spAutoFit/>
          </a:bodyPr>
          <a:lstStyle/>
          <a:p>
            <a:r>
              <a:rPr lang="es-MX" sz="2800" b="1" dirty="0" smtClean="0">
                <a:latin typeface="Arial" pitchFamily="34" charset="0"/>
                <a:cs typeface="Arial" pitchFamily="34" charset="0"/>
              </a:rPr>
              <a:t>Objetivo general:</a:t>
            </a:r>
          </a:p>
          <a:p>
            <a:endParaRPr lang="es-MX" sz="2800" b="1" dirty="0" smtClean="0">
              <a:latin typeface="Arial" pitchFamily="34" charset="0"/>
              <a:cs typeface="Arial" pitchFamily="34" charset="0"/>
            </a:endParaRPr>
          </a:p>
          <a:p>
            <a:pPr algn="just"/>
            <a:r>
              <a:rPr lang="es-MX" sz="2800" dirty="0"/>
              <a:t>Que el alumno analice la importancia de la mercadotecnia y su </a:t>
            </a:r>
            <a:r>
              <a:rPr lang="es-MX" sz="2800" dirty="0" smtClean="0"/>
              <a:t>interrelación </a:t>
            </a:r>
            <a:r>
              <a:rPr lang="es-MX" sz="2800" dirty="0"/>
              <a:t>con otras áreas funcionales de la empresa.</a:t>
            </a:r>
            <a:endParaRPr lang="es-ES" sz="2800" dirty="0"/>
          </a:p>
          <a:p>
            <a:pPr algn="just"/>
            <a:endParaRPr lang="es-MX" sz="2800" dirty="0"/>
          </a:p>
          <a:p>
            <a:r>
              <a:rPr lang="es-MX" sz="2800" b="1" dirty="0" smtClean="0">
                <a:latin typeface="Arial" pitchFamily="34" charset="0"/>
                <a:cs typeface="Arial" pitchFamily="34" charset="0"/>
              </a:rPr>
              <a:t> </a:t>
            </a: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4401205"/>
          </a:xfrm>
          <a:prstGeom prst="rect">
            <a:avLst/>
          </a:prstGeom>
          <a:noFill/>
        </p:spPr>
        <p:txBody>
          <a:bodyPr wrap="square" rtlCol="0">
            <a:spAutoFit/>
          </a:bodyPr>
          <a:lstStyle/>
          <a:p>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pPr algn="ctr"/>
            <a:r>
              <a:rPr lang="es-MX" sz="2800" dirty="0">
                <a:latin typeface="Arial" pitchFamily="34" charset="0"/>
                <a:cs typeface="Arial" pitchFamily="34" charset="0"/>
              </a:rPr>
              <a:t>UNIDAD </a:t>
            </a:r>
            <a:r>
              <a:rPr lang="es-MX" sz="2800" dirty="0" smtClean="0">
                <a:latin typeface="Arial" pitchFamily="34" charset="0"/>
                <a:cs typeface="Arial" pitchFamily="34" charset="0"/>
              </a:rPr>
              <a:t>IV: </a:t>
            </a:r>
            <a:r>
              <a:rPr lang="es-MX" sz="2800" b="1" dirty="0" smtClean="0">
                <a:latin typeface="Arial" pitchFamily="34" charset="0"/>
                <a:cs typeface="Arial" pitchFamily="34" charset="0"/>
              </a:rPr>
              <a:t>Investigación de Mercados  </a:t>
            </a:r>
          </a:p>
          <a:p>
            <a:pPr algn="ct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a:p>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p>
          <a:p>
            <a:pPr algn="just"/>
            <a:r>
              <a:rPr lang="es-MX" sz="2800" dirty="0"/>
              <a:t>Que el alumno analice las principales técnicas, </a:t>
            </a:r>
            <a:r>
              <a:rPr lang="es-MX" sz="2800" dirty="0" smtClean="0"/>
              <a:t>métodos </a:t>
            </a:r>
            <a:r>
              <a:rPr lang="es-MX" sz="2800" dirty="0"/>
              <a:t>y alternativas de la investigación de mercados.</a:t>
            </a:r>
          </a:p>
          <a:p>
            <a:pPr algn="just"/>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954107"/>
          </a:xfrm>
          <a:prstGeom prst="rect">
            <a:avLst/>
          </a:prstGeom>
          <a:noFill/>
        </p:spPr>
        <p:txBody>
          <a:bodyPr wrap="square" rtlCol="0">
            <a:spAutoFit/>
          </a:bodyPr>
          <a:lstStyle/>
          <a:p>
            <a:r>
              <a:rPr lang="es-MX" sz="2800" b="1" dirty="0" smtClean="0">
                <a:latin typeface="Arial" pitchFamily="34" charset="0"/>
                <a:cs typeface="Arial" pitchFamily="34" charset="0"/>
              </a:rPr>
              <a:t>Tema: Investigación de Mercados </a:t>
            </a:r>
            <a:endParaRPr lang="es-MX" sz="2400" dirty="0">
              <a:latin typeface="Arial" pitchFamily="34" charset="0"/>
              <a:cs typeface="Arial" pitchFamily="34" charset="0"/>
            </a:endParaRPr>
          </a:p>
          <a:p>
            <a:pPr marL="457200" indent="-457200">
              <a:buFont typeface="Wingdings" pitchFamily="2" charset="2"/>
              <a:buChar char="v"/>
            </a:pPr>
            <a:r>
              <a:rPr lang="es-MX" sz="2800" b="1" dirty="0" smtClean="0">
                <a:latin typeface="Arial" pitchFamily="34" charset="0"/>
                <a:cs typeface="Arial" pitchFamily="34" charset="0"/>
              </a:rPr>
              <a:t>Introducción:</a:t>
            </a:r>
          </a:p>
        </p:txBody>
      </p:sp>
      <p:sp>
        <p:nvSpPr>
          <p:cNvPr id="6" name="5 Rectángulo"/>
          <p:cNvSpPr/>
          <p:nvPr/>
        </p:nvSpPr>
        <p:spPr>
          <a:xfrm>
            <a:off x="500034" y="1285860"/>
            <a:ext cx="8072494" cy="4985980"/>
          </a:xfrm>
          <a:prstGeom prst="rect">
            <a:avLst/>
          </a:prstGeom>
        </p:spPr>
        <p:txBody>
          <a:bodyPr wrap="square">
            <a:spAutoFit/>
          </a:bodyPr>
          <a:lstStyle/>
          <a:p>
            <a:pPr algn="just"/>
            <a:r>
              <a:rPr lang="es-MX" sz="2000" dirty="0" smtClean="0">
                <a:latin typeface="Arial" pitchFamily="34" charset="0"/>
                <a:cs typeface="Arial" pitchFamily="34" charset="0"/>
              </a:rPr>
              <a:t>El propósito de la investigación de mercados es ayudar a las compañías en la toma de las mejores decisiones sobre el desarrollo y la mercadotecnia de los diferentes productos, en cuanto a </a:t>
            </a:r>
          </a:p>
          <a:p>
            <a:pPr algn="just">
              <a:buFont typeface="Wingdings" pitchFamily="2" charset="2"/>
              <a:buChar char="Ø"/>
            </a:pPr>
            <a:r>
              <a:rPr lang="es-MX" sz="2000" dirty="0" smtClean="0">
                <a:latin typeface="Arial" pitchFamily="34" charset="0"/>
                <a:cs typeface="Arial" pitchFamily="34" charset="0"/>
              </a:rPr>
              <a:t>El precio</a:t>
            </a:r>
          </a:p>
          <a:p>
            <a:pPr algn="just">
              <a:buFont typeface="Wingdings" pitchFamily="2" charset="2"/>
              <a:buChar char="Ø"/>
            </a:pPr>
            <a:r>
              <a:rPr lang="es-MX" sz="2000" dirty="0" smtClean="0">
                <a:latin typeface="Arial" pitchFamily="34" charset="0"/>
                <a:cs typeface="Arial" pitchFamily="34" charset="0"/>
              </a:rPr>
              <a:t>La plaza</a:t>
            </a:r>
          </a:p>
          <a:p>
            <a:pPr algn="just">
              <a:buFont typeface="Wingdings" pitchFamily="2" charset="2"/>
              <a:buChar char="Ø"/>
            </a:pPr>
            <a:r>
              <a:rPr lang="es-MX" sz="2000" dirty="0" smtClean="0">
                <a:latin typeface="Arial" pitchFamily="34" charset="0"/>
                <a:cs typeface="Arial" pitchFamily="34" charset="0"/>
              </a:rPr>
              <a:t>La promoción</a:t>
            </a:r>
          </a:p>
          <a:p>
            <a:pPr algn="just">
              <a:buFont typeface="Wingdings" pitchFamily="2" charset="2"/>
              <a:buChar char="Ø"/>
            </a:pPr>
            <a:r>
              <a:rPr lang="es-MX" sz="2000" dirty="0" smtClean="0">
                <a:latin typeface="Arial" pitchFamily="34" charset="0"/>
                <a:cs typeface="Arial" pitchFamily="34" charset="0"/>
              </a:rPr>
              <a:t>La introducción de un nuevo producto</a:t>
            </a:r>
          </a:p>
          <a:p>
            <a:pPr algn="just">
              <a:buFont typeface="Wingdings" pitchFamily="2" charset="2"/>
              <a:buChar char="Ø"/>
            </a:pPr>
            <a:r>
              <a:rPr lang="es-MX" sz="2000" dirty="0" smtClean="0">
                <a:latin typeface="Arial" pitchFamily="34" charset="0"/>
                <a:cs typeface="Arial" pitchFamily="34" charset="0"/>
              </a:rPr>
              <a:t>Los canales de distribución</a:t>
            </a:r>
          </a:p>
          <a:p>
            <a:pPr algn="just">
              <a:buFont typeface="Wingdings" pitchFamily="2" charset="2"/>
              <a:buChar char="Ø"/>
            </a:pPr>
            <a:r>
              <a:rPr lang="es-MX" sz="2000" dirty="0" smtClean="0">
                <a:latin typeface="Arial" pitchFamily="34" charset="0"/>
                <a:cs typeface="Arial" pitchFamily="34" charset="0"/>
              </a:rPr>
              <a:t>Las mejoras, etc.</a:t>
            </a:r>
          </a:p>
          <a:p>
            <a:endParaRPr lang="es-MX" sz="2000" dirty="0" smtClean="0">
              <a:latin typeface="Arial" pitchFamily="34" charset="0"/>
              <a:cs typeface="Arial" pitchFamily="34" charset="0"/>
            </a:endParaRPr>
          </a:p>
          <a:p>
            <a:r>
              <a:rPr lang="es-MX" sz="2000" dirty="0" smtClean="0">
                <a:latin typeface="Arial" pitchFamily="34" charset="0"/>
                <a:cs typeface="Arial" pitchFamily="34" charset="0"/>
              </a:rPr>
              <a:t>La investigación de mercados representa la voz del consumidor al interior de la compañía</a:t>
            </a:r>
          </a:p>
          <a:p>
            <a:r>
              <a:rPr lang="es-MX" sz="2000" dirty="0" smtClean="0">
                <a:latin typeface="Arial" pitchFamily="34" charset="0"/>
                <a:cs typeface="Arial" pitchFamily="34" charset="0"/>
              </a:rPr>
              <a:t>El valor mas importante de la investigación de mercados consiste en la disminución de la incertidumbre a través de la información, lo cual facilita la toma de decisiones relacionadas con estrategias y técnicas de mercadotecnia para lograr las metas de la organización.</a:t>
            </a:r>
            <a:endParaRPr lang="es-MX"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954107"/>
          </a:xfrm>
          <a:prstGeom prst="rect">
            <a:avLst/>
          </a:prstGeom>
          <a:noFill/>
        </p:spPr>
        <p:txBody>
          <a:bodyPr wrap="square" rtlCol="0">
            <a:spAutoFit/>
          </a:bodyPr>
          <a:lstStyle/>
          <a:p>
            <a:r>
              <a:rPr lang="es-MX" sz="2800" b="1" dirty="0" smtClean="0">
                <a:latin typeface="Arial" pitchFamily="34" charset="0"/>
                <a:cs typeface="Arial" pitchFamily="34" charset="0"/>
              </a:rPr>
              <a:t>Tema: Investigación de Mercados </a:t>
            </a:r>
            <a:endParaRPr lang="es-MX" sz="2400" dirty="0">
              <a:latin typeface="Arial" pitchFamily="34" charset="0"/>
              <a:cs typeface="Arial" pitchFamily="34" charset="0"/>
            </a:endParaRPr>
          </a:p>
          <a:p>
            <a:pPr marL="457200" indent="-457200">
              <a:buFont typeface="Wingdings" pitchFamily="2" charset="2"/>
              <a:buChar char="v"/>
            </a:pPr>
            <a:r>
              <a:rPr lang="es-MX" sz="2800" b="1" dirty="0" smtClean="0">
                <a:latin typeface="Arial" pitchFamily="34" charset="0"/>
                <a:cs typeface="Arial" pitchFamily="34" charset="0"/>
              </a:rPr>
              <a:t>Desarrollo del tema:</a:t>
            </a:r>
          </a:p>
        </p:txBody>
      </p:sp>
      <p:sp>
        <p:nvSpPr>
          <p:cNvPr id="5" name="4 Rectángulo"/>
          <p:cNvSpPr/>
          <p:nvPr/>
        </p:nvSpPr>
        <p:spPr>
          <a:xfrm>
            <a:off x="401377" y="1796038"/>
            <a:ext cx="8385465" cy="4801314"/>
          </a:xfrm>
          <a:prstGeom prst="rect">
            <a:avLst/>
          </a:prstGeom>
        </p:spPr>
        <p:txBody>
          <a:bodyPr wrap="square">
            <a:spAutoFit/>
          </a:bodyPr>
          <a:lstStyle/>
          <a:p>
            <a:pPr algn="just">
              <a:lnSpc>
                <a:spcPct val="90000"/>
              </a:lnSpc>
              <a:buFont typeface="Wingdings" pitchFamily="2" charset="2"/>
              <a:buChar char="Ø"/>
            </a:pPr>
            <a:r>
              <a:rPr lang="es-ES" sz="2000" b="1" dirty="0" smtClean="0">
                <a:latin typeface="Arial" pitchFamily="34" charset="0"/>
                <a:cs typeface="Arial" pitchFamily="34" charset="0"/>
              </a:rPr>
              <a:t>Es el proceso sistemático de recopilar, registrar y analizar todos los datos relacionados con los problemas de comercialización de bienes y servicios, que sirve a la empresa para la toma de decisiones</a:t>
            </a:r>
          </a:p>
          <a:p>
            <a:pPr algn="just">
              <a:lnSpc>
                <a:spcPct val="90000"/>
              </a:lnSpc>
            </a:pPr>
            <a:endParaRPr lang="es-ES" sz="2000" b="1" dirty="0" smtClean="0">
              <a:latin typeface="Arial" pitchFamily="34" charset="0"/>
              <a:cs typeface="Arial" pitchFamily="34" charset="0"/>
            </a:endParaRPr>
          </a:p>
          <a:p>
            <a:pPr algn="just">
              <a:lnSpc>
                <a:spcPct val="90000"/>
              </a:lnSpc>
              <a:buFont typeface="Wingdings" pitchFamily="2" charset="2"/>
              <a:buChar char="Ø"/>
            </a:pPr>
            <a:r>
              <a:rPr lang="es-MX" sz="2000" b="1" dirty="0" smtClean="0">
                <a:latin typeface="Arial" pitchFamily="34" charset="0"/>
                <a:cs typeface="Arial" pitchFamily="34" charset="0"/>
              </a:rPr>
              <a:t>Identificación, acopio, análisis difusión y aprovechamiento sistemático y objetivo de la información con el fin de mejorar la toma de decisiones relacionadas con la identificación y la solución de los problemas y de las oportunidades de marketing.</a:t>
            </a:r>
          </a:p>
          <a:p>
            <a:pPr algn="just">
              <a:lnSpc>
                <a:spcPct val="90000"/>
              </a:lnSpc>
            </a:pPr>
            <a:endParaRPr lang="es-MX" sz="2000" b="1" dirty="0" smtClean="0">
              <a:latin typeface="Arial" pitchFamily="34" charset="0"/>
              <a:cs typeface="Arial" pitchFamily="34" charset="0"/>
            </a:endParaRPr>
          </a:p>
          <a:p>
            <a:pPr algn="just">
              <a:lnSpc>
                <a:spcPct val="90000"/>
              </a:lnSpc>
              <a:buFont typeface="Wingdings" pitchFamily="2" charset="2"/>
              <a:buChar char="Ø"/>
            </a:pPr>
            <a:r>
              <a:rPr lang="es-MX" sz="2000" b="1" dirty="0" smtClean="0">
                <a:latin typeface="Arial" pitchFamily="34" charset="0"/>
                <a:cs typeface="Arial" pitchFamily="34" charset="0"/>
              </a:rPr>
              <a:t>Es la función que vincula a consumidores, clientes y publico con el mercadologo mediante información que sirve para identificar y definir las oportunidades y los problemas de marketing.</a:t>
            </a:r>
          </a:p>
          <a:p>
            <a:pPr algn="just">
              <a:lnSpc>
                <a:spcPct val="90000"/>
              </a:lnSpc>
            </a:pPr>
            <a:endParaRPr lang="es-MX" sz="2000" b="1" dirty="0" smtClean="0">
              <a:latin typeface="Arial" pitchFamily="34" charset="0"/>
              <a:cs typeface="Arial" pitchFamily="34" charset="0"/>
            </a:endParaRPr>
          </a:p>
          <a:p>
            <a:pPr algn="just">
              <a:lnSpc>
                <a:spcPct val="90000"/>
              </a:lnSpc>
              <a:buFont typeface="Wingdings" pitchFamily="2" charset="2"/>
              <a:buChar char="Ø"/>
            </a:pPr>
            <a:r>
              <a:rPr lang="es-MX" sz="2000" b="1" dirty="0" smtClean="0">
                <a:latin typeface="Arial" pitchFamily="34" charset="0"/>
                <a:cs typeface="Arial" pitchFamily="34" charset="0"/>
              </a:rPr>
              <a:t>Es un proceso sistemático para obtener información que sirve a la empresa en la toma de decisiones para señalar planes y objetivos.</a:t>
            </a:r>
            <a:endParaRPr lang="es-ES" sz="2000" b="1" dirty="0">
              <a:latin typeface="Arial" pitchFamily="34" charset="0"/>
              <a:cs typeface="Arial" pitchFamily="34" charset="0"/>
            </a:endParaRPr>
          </a:p>
        </p:txBody>
      </p:sp>
      <p:sp>
        <p:nvSpPr>
          <p:cNvPr id="6" name="5 Rectángulo"/>
          <p:cNvSpPr/>
          <p:nvPr/>
        </p:nvSpPr>
        <p:spPr>
          <a:xfrm>
            <a:off x="979856" y="1124744"/>
            <a:ext cx="2151984" cy="505950"/>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s-MX" sz="2800" b="1" dirty="0" smtClean="0">
                <a:solidFill>
                  <a:schemeClr val="tx1"/>
                </a:solidFill>
              </a:rPr>
              <a:t>DEFINICION</a:t>
            </a:r>
            <a:endParaRPr lang="es-MX" sz="2800" b="1" dirty="0">
              <a:solidFill>
                <a:schemeClr val="tx1"/>
              </a:solidFill>
            </a:endParaRPr>
          </a:p>
        </p:txBody>
      </p:sp>
    </p:spTree>
    <p:extLst>
      <p:ext uri="{BB962C8B-B14F-4D97-AF65-F5344CB8AC3E}">
        <p14:creationId xmlns:p14="http://schemas.microsoft.com/office/powerpoint/2010/main" val="33689470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954107"/>
          </a:xfrm>
          <a:prstGeom prst="rect">
            <a:avLst/>
          </a:prstGeom>
          <a:noFill/>
        </p:spPr>
        <p:txBody>
          <a:bodyPr wrap="square" rtlCol="0">
            <a:spAutoFit/>
          </a:bodyPr>
          <a:lstStyle/>
          <a:p>
            <a:r>
              <a:rPr lang="es-MX" sz="2800" b="1" dirty="0" smtClean="0">
                <a:latin typeface="Arial" pitchFamily="34" charset="0"/>
                <a:cs typeface="Arial" pitchFamily="34" charset="0"/>
              </a:rPr>
              <a:t>Tema: Investigación de Mercados</a:t>
            </a:r>
            <a:endParaRPr lang="es-MX" sz="2400" dirty="0">
              <a:latin typeface="Arial" pitchFamily="34" charset="0"/>
              <a:cs typeface="Arial" pitchFamily="34" charset="0"/>
            </a:endParaRPr>
          </a:p>
          <a:p>
            <a:pPr marL="457200" indent="-457200">
              <a:buFont typeface="Wingdings" pitchFamily="2" charset="2"/>
              <a:buChar char="v"/>
            </a:pPr>
            <a:r>
              <a:rPr lang="es-MX" sz="2800" b="1" dirty="0" smtClean="0">
                <a:latin typeface="Arial" pitchFamily="34" charset="0"/>
                <a:cs typeface="Arial" pitchFamily="34" charset="0"/>
              </a:rPr>
              <a:t>Desarrollo del tema</a:t>
            </a:r>
          </a:p>
        </p:txBody>
      </p:sp>
      <p:sp>
        <p:nvSpPr>
          <p:cNvPr id="6" name="5 Rectángulo"/>
          <p:cNvSpPr/>
          <p:nvPr/>
        </p:nvSpPr>
        <p:spPr>
          <a:xfrm>
            <a:off x="835840" y="1268760"/>
            <a:ext cx="2151984" cy="505950"/>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s-MX" sz="2800" b="1" dirty="0" smtClean="0">
                <a:solidFill>
                  <a:schemeClr val="tx1"/>
                </a:solidFill>
              </a:rPr>
              <a:t>OBJETIVOS</a:t>
            </a:r>
            <a:endParaRPr lang="es-MX" sz="2800" b="1" dirty="0">
              <a:solidFill>
                <a:schemeClr val="tx1"/>
              </a:solidFill>
            </a:endParaRPr>
          </a:p>
        </p:txBody>
      </p:sp>
      <p:graphicFrame>
        <p:nvGraphicFramePr>
          <p:cNvPr id="7" name="6 Diagrama"/>
          <p:cNvGraphicFramePr/>
          <p:nvPr>
            <p:extLst>
              <p:ext uri="{D42A27DB-BD31-4B8C-83A1-F6EECF244321}">
                <p14:modId xmlns:p14="http://schemas.microsoft.com/office/powerpoint/2010/main" val="3241592245"/>
              </p:ext>
            </p:extLst>
          </p:nvPr>
        </p:nvGraphicFramePr>
        <p:xfrm>
          <a:off x="1860376" y="224532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9836610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555</TotalTime>
  <Words>1347</Words>
  <Application>Microsoft Office PowerPoint</Application>
  <PresentationFormat>Presentación en pantalla (4:3)</PresentationFormat>
  <Paragraphs>213</Paragraphs>
  <Slides>21</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21</vt:i4>
      </vt:variant>
    </vt:vector>
  </HeadingPairs>
  <TitlesOfParts>
    <vt:vector size="30" baseType="lpstr">
      <vt:lpstr>Arial</vt:lpstr>
      <vt:lpstr>Arial Rounded MT Bold</vt:lpstr>
      <vt:lpstr>Calibri</vt:lpstr>
      <vt:lpstr>Monotype Sorts</vt:lpstr>
      <vt:lpstr>Tahoma</vt:lpstr>
      <vt:lpstr>Times New Roman</vt:lpstr>
      <vt:lpstr>Wingdings</vt:lpstr>
      <vt:lpstr>Wingdings 2</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Esmar</cp:lastModifiedBy>
  <cp:revision>44</cp:revision>
  <dcterms:created xsi:type="dcterms:W3CDTF">2012-08-07T16:35:15Z</dcterms:created>
  <dcterms:modified xsi:type="dcterms:W3CDTF">2014-03-24T20:46:14Z</dcterms:modified>
</cp:coreProperties>
</file>